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300" r:id="rId2"/>
    <p:sldId id="256" r:id="rId3"/>
    <p:sldId id="257" r:id="rId4"/>
    <p:sldId id="258" r:id="rId5"/>
    <p:sldId id="299" r:id="rId6"/>
    <p:sldId id="292" r:id="rId7"/>
    <p:sldId id="295" r:id="rId8"/>
    <p:sldId id="297" r:id="rId9"/>
    <p:sldId id="261" r:id="rId10"/>
    <p:sldId id="262" r:id="rId11"/>
    <p:sldId id="264" r:id="rId12"/>
    <p:sldId id="267" r:id="rId13"/>
    <p:sldId id="291" r:id="rId14"/>
    <p:sldId id="269" r:id="rId15"/>
    <p:sldId id="298" r:id="rId16"/>
    <p:sldId id="289" r:id="rId17"/>
    <p:sldId id="288" r:id="rId18"/>
    <p:sldId id="273" r:id="rId19"/>
    <p:sldId id="274" r:id="rId20"/>
    <p:sldId id="294" r:id="rId21"/>
    <p:sldId id="275" r:id="rId22"/>
    <p:sldId id="276" r:id="rId23"/>
    <p:sldId id="277" r:id="rId24"/>
    <p:sldId id="290" r:id="rId25"/>
    <p:sldId id="278" r:id="rId26"/>
    <p:sldId id="279" r:id="rId27"/>
    <p:sldId id="280" r:id="rId28"/>
    <p:sldId id="281" r:id="rId29"/>
    <p:sldId id="287" r:id="rId30"/>
    <p:sldId id="282" r:id="rId31"/>
    <p:sldId id="283" r:id="rId32"/>
    <p:sldId id="284" r:id="rId33"/>
    <p:sldId id="285" r:id="rId34"/>
    <p:sldId id="286"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47"/>
    <p:restoredTop sz="82840"/>
  </p:normalViewPr>
  <p:slideViewPr>
    <p:cSldViewPr snapToGrid="0">
      <p:cViewPr varScale="1">
        <p:scale>
          <a:sx n="162" d="100"/>
          <a:sy n="162" d="100"/>
        </p:scale>
        <p:origin x="24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40:34.641"/>
    </inkml:context>
    <inkml:brush xml:id="br0">
      <inkml:brushProperty name="width" value="0.05" units="cm"/>
      <inkml:brushProperty name="height" value="0.05" units="cm"/>
      <inkml:brushProperty name="color" value="#E71224"/>
    </inkml:brush>
  </inkml:definitions>
  <inkml:trace contextRef="#ctx0" brushRef="#br0">1111 402 24575,'-39'0'0,"-10"0"0,-39 0 0,-8 0 0,45 0 0,0 0 0,-48 0 0,11 6 0,13 7 0,13 8 0,11 4 0,11-3 0,15-5 0,6-3 0,-1 1 0,-3 1 0,-4 2 0,2 1 0,6-4 0,8-3 0,1 0 0,-4 8 0,-5 12 0,-6 17 0,-1 15 0,3 8 0,5 2 0,7-5 0,6-6 0,3-4 0,4-4 0,3 0 0,5-1 0,8-5 0,4 0 0,4-3 0,5-2 0,2 2 0,3-1 0,0-7 0,-3-5 0,6-8 0,7-6 0,16 0 0,19-2 0,-30-9 0,2-1 0,10-1 0,2-1 0,8-1 0,1-1 0,6-1 0,-1-1 0,-2 0 0,0-1 0,-1 1 0,0-2 0,-2 1 0,1-1 0,2-1 0,-1-1 0,0-1 0,-1-1 0,-2-2 0,0 0 0,-5-2 0,-2 0 0,-7 0 0,0-1 0,-4-1 0,-1-2 0,38-12 0,-12-4 0,-11-3 0,-9-2 0,-5-8 0,-4-5 0,0-8 0,-6-1 0,-7 5 0,-9 7 0,-8 12 0,-5 2 0,1-5 0,3-13 0,3-10 0,1-4 0,-3 4 0,-3 7 0,-6 0 0,-5 1 0,-4-3 0,-3-4 0,-3-1 0,-12-5 0,-17-2 0,-15 0 0,-15 3 0,-7 5 0,-6 5 0,-7 3 0,-3 5 0,0 3 0,2 7 0,2 6 0,7 5 0,4 9 0,2 5 0,-3 4 0,-4 5 0,-5 0 0,-6 4 0,3 3 0,6 4 0,4 4 0,9 1 0,2 1 0,7-1 0,13-2 0,14-2 0,12-4 0,3 0 0,-1 4 0,-3 4 0,-2 2 0,4-1 0,5-4 0,5-6 0,-3 1 0,-7 2 0,-5 6 0,-3 4 0,3-2 0,8-5 0,6-6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7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44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 and economic </a:t>
            </a:r>
            <a:r>
              <a:rPr lang="en-US" dirty="0" err="1"/>
              <a:t>endeavour</a:t>
            </a:r>
            <a:r>
              <a:rPr lang="en-US" dirty="0"/>
              <a:t>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dirty="0"/>
            </a:br>
            <a:br>
              <a:rPr lang="en-US" dirty="0"/>
            </a:br>
            <a:r>
              <a:rPr lang="en-US" dirty="0"/>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dirty="0"/>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nearly end of 1980, autocracies lost out in computerization. </a:t>
            </a:r>
            <a:endParaRPr dirty="0"/>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8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Fundamental problems for </a:t>
            </a:r>
            <a:r>
              <a:rPr lang="en-US" dirty="0" err="1"/>
              <a:t>aut</a:t>
            </a:r>
            <a:r>
              <a:rPr lang="en-US" dirty="0"/>
              <a:t> even with smart leaders: weak demand, low credibility if no trade and </a:t>
            </a:r>
            <a:r>
              <a:rPr lang="en-US" dirty="0" err="1"/>
              <a:t>inst</a:t>
            </a:r>
            <a:r>
              <a:rPr lang="en-US" dirty="0"/>
              <a:t> reform.</a:t>
            </a:r>
          </a:p>
        </p:txBody>
      </p:sp>
    </p:spTree>
    <p:extLst>
      <p:ext uri="{BB962C8B-B14F-4D97-AF65-F5344CB8AC3E}">
        <p14:creationId xmlns:p14="http://schemas.microsoft.com/office/powerpoint/2010/main" val="55999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Globalization met two conditions, and allows demand competition, </a:t>
            </a:r>
            <a:endParaRPr dirty="0"/>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Active and passive</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customXml" Target="../ink/ink1.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CB50AF-FA0E-C1A9-2EED-F99375BDCBBB}"/>
              </a:ext>
            </a:extLst>
          </p:cNvPr>
          <p:cNvSpPr txBox="1"/>
          <p:nvPr/>
        </p:nvSpPr>
        <p:spPr>
          <a:xfrm>
            <a:off x="953813" y="945932"/>
            <a:ext cx="7772401" cy="3370153"/>
          </a:xfrm>
          <a:prstGeom prst="rect">
            <a:avLst/>
          </a:prstGeom>
          <a:noFill/>
        </p:spPr>
        <p:txBody>
          <a:bodyPr wrap="square" rtlCol="0">
            <a:spAutoFit/>
          </a:bodyPr>
          <a:lstStyle/>
          <a:p>
            <a:r>
              <a:rPr lang="en-US" sz="1800" dirty="0"/>
              <a:t>Dissertation papers</a:t>
            </a:r>
            <a:br>
              <a:rPr lang="en-US" sz="1800" dirty="0"/>
            </a:br>
            <a:endParaRPr lang="en-US" sz="1800" dirty="0"/>
          </a:p>
          <a:p>
            <a:r>
              <a:rPr lang="en-US" sz="1600" dirty="0"/>
              <a:t>How globalization shapes today’s political &amp; security environments (a.k.a. the mess)</a:t>
            </a:r>
          </a:p>
          <a:p>
            <a:pPr marL="171450" lvl="4" indent="-171450">
              <a:spcBef>
                <a:spcPts val="600"/>
              </a:spcBef>
              <a:buFont typeface="Arial" panose="020B0604020202020204" pitchFamily="34" charset="0"/>
              <a:buChar char="•"/>
            </a:pPr>
            <a:r>
              <a:rPr lang="en-US" sz="1000" dirty="0"/>
              <a:t>1945-1970: embedded liberalism</a:t>
            </a:r>
          </a:p>
          <a:p>
            <a:pPr marL="171450" lvl="4" indent="-171450">
              <a:buFont typeface="Arial" panose="020B0604020202020204" pitchFamily="34" charset="0"/>
              <a:buChar char="•"/>
            </a:pPr>
            <a:r>
              <a:rPr lang="en-US" sz="1000" dirty="0"/>
              <a:t>1971-1990: neoliberalism (after Nixon shock)</a:t>
            </a:r>
          </a:p>
          <a:p>
            <a:pPr marL="171450" lvl="4" indent="-171450">
              <a:buFont typeface="Arial" panose="020B0604020202020204" pitchFamily="34" charset="0"/>
              <a:buChar char="•"/>
            </a:pPr>
            <a:r>
              <a:rPr lang="en-US" sz="1000" dirty="0"/>
              <a:t>1991-now: hyper-globalization (after Cold War)</a:t>
            </a:r>
          </a:p>
          <a:p>
            <a:pPr lvl="4"/>
            <a:endParaRPr lang="en-US" dirty="0"/>
          </a:p>
          <a:p>
            <a:endParaRPr lang="en-US" dirty="0"/>
          </a:p>
          <a:p>
            <a:r>
              <a:rPr lang="en-US" i="1" u="sng" dirty="0"/>
              <a:t>Paper 1</a:t>
            </a:r>
            <a:r>
              <a:rPr lang="en-US" i="1" dirty="0"/>
              <a:t>:  </a:t>
            </a:r>
            <a:r>
              <a:rPr lang="en-US" dirty="0"/>
              <a:t>globalization </a:t>
            </a:r>
            <a:r>
              <a:rPr lang="en-US" dirty="0">
                <a:sym typeface="Wingdings" pitchFamily="2" charset="2"/>
              </a:rPr>
              <a:t> a theory of engaged reformer  autocratic rise</a:t>
            </a:r>
          </a:p>
          <a:p>
            <a:endParaRPr lang="en-US" dirty="0">
              <a:sym typeface="Wingdings" pitchFamily="2" charset="2"/>
            </a:endParaRPr>
          </a:p>
          <a:p>
            <a:r>
              <a:rPr lang="en-US" i="1" u="sng" dirty="0">
                <a:sym typeface="Wingdings" pitchFamily="2" charset="2"/>
              </a:rPr>
              <a:t>Paper 2</a:t>
            </a:r>
            <a:r>
              <a:rPr lang="en-US" i="1" dirty="0">
                <a:sym typeface="Wingdings" pitchFamily="2" charset="2"/>
              </a:rPr>
              <a:t>:  </a:t>
            </a:r>
            <a:r>
              <a:rPr lang="en-US" dirty="0">
                <a:sym typeface="Wingdings" pitchFamily="2" charset="2"/>
              </a:rPr>
              <a:t>free trade theory neglects “what happens after trade equilibrium”  advantage sectors threatened  trade is non-starter &amp; globalization backlash</a:t>
            </a:r>
          </a:p>
          <a:p>
            <a:endParaRPr lang="en-US" dirty="0">
              <a:sym typeface="Wingdings" pitchFamily="2" charset="2"/>
            </a:endParaRPr>
          </a:p>
          <a:p>
            <a:r>
              <a:rPr lang="en-US" i="1" u="sng" dirty="0">
                <a:sym typeface="Wingdings" pitchFamily="2" charset="2"/>
              </a:rPr>
              <a:t>Paper 3:</a:t>
            </a:r>
            <a:r>
              <a:rPr lang="en-US" i="1" dirty="0">
                <a:sym typeface="Wingdings" pitchFamily="2" charset="2"/>
              </a:rPr>
              <a:t>  </a:t>
            </a:r>
            <a:r>
              <a:rPr lang="en-US" dirty="0">
                <a:sym typeface="Wingdings" pitchFamily="2" charset="2"/>
              </a:rPr>
              <a:t>globalization creates a lot of issues  a theory </a:t>
            </a:r>
            <a:r>
              <a:rPr lang="en-US">
                <a:sym typeface="Wingdings" pitchFamily="2" charset="2"/>
              </a:rPr>
              <a:t>of issues -- </a:t>
            </a:r>
            <a:r>
              <a:rPr lang="en-US" dirty="0">
                <a:sym typeface="Wingdings" pitchFamily="2" charset="2"/>
              </a:rPr>
              <a:t>how issues harms the liberal international order and affect great power politics </a:t>
            </a:r>
            <a:endParaRPr lang="en-US" dirty="0"/>
          </a:p>
        </p:txBody>
      </p:sp>
    </p:spTree>
    <p:extLst>
      <p:ext uri="{BB962C8B-B14F-4D97-AF65-F5344CB8AC3E}">
        <p14:creationId xmlns:p14="http://schemas.microsoft.com/office/powerpoint/2010/main" val="764434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“Engaged Reformer”: Face Validation</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9925B353-7C93-5D83-D3F7-2724E5032EAB}"/>
              </a:ext>
            </a:extLst>
          </p:cNvPr>
          <p:cNvPicPr>
            <a:picLocks noChangeAspect="1"/>
          </p:cNvPicPr>
          <p:nvPr/>
        </p:nvPicPr>
        <p:blipFill rotWithShape="1">
          <a:blip r:embed="rId3"/>
          <a:srcRect b="18345"/>
          <a:stretch/>
        </p:blipFill>
        <p:spPr>
          <a:xfrm>
            <a:off x="245226" y="1048233"/>
            <a:ext cx="6333586" cy="3950289"/>
          </a:xfrm>
          <a:prstGeom prst="rect">
            <a:avLst/>
          </a:prstGeom>
        </p:spPr>
      </p:pic>
      <p:sp>
        <p:nvSpPr>
          <p:cNvPr id="3" name="TextBox 2">
            <a:extLst>
              <a:ext uri="{FF2B5EF4-FFF2-40B4-BE49-F238E27FC236}">
                <a16:creationId xmlns:a16="http://schemas.microsoft.com/office/drawing/2014/main" id="{828268E0-64EE-0311-4440-633D5596245B}"/>
              </a:ext>
            </a:extLst>
          </p:cNvPr>
          <p:cNvSpPr txBox="1"/>
          <p:nvPr/>
        </p:nvSpPr>
        <p:spPr>
          <a:xfrm>
            <a:off x="6717039" y="2997974"/>
            <a:ext cx="1920736" cy="1461939"/>
          </a:xfrm>
          <a:prstGeom prst="rect">
            <a:avLst/>
          </a:prstGeom>
          <a:noFill/>
        </p:spPr>
        <p:txBody>
          <a:bodyPr wrap="square" rtlCol="0">
            <a:spAutoFit/>
          </a:bodyPr>
          <a:lstStyle/>
          <a:p>
            <a:r>
              <a:rPr lang="en-US" sz="700" i="1" dirty="0">
                <a:solidFill>
                  <a:schemeClr val="tx1"/>
                </a:solidFill>
                <a:latin typeface="Calibri" panose="020F0502020204030204" pitchFamily="34" charset="0"/>
                <a:cs typeface="Calibri" panose="020F0502020204030204" pitchFamily="34" charset="0"/>
              </a:rPr>
              <a:t>Historically pre-1990…</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*Dozens of stars in East/Southeast Asia</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*Other cases (to varied </a:t>
            </a:r>
            <a:r>
              <a:rPr lang="en-US" sz="700" i="1" dirty="0">
                <a:latin typeface="Calibri" panose="020F0502020204030204" pitchFamily="34" charset="0"/>
                <a:cs typeface="Calibri" panose="020F0502020204030204" pitchFamily="34" charset="0"/>
              </a:rPr>
              <a:t>degrees): </a:t>
            </a:r>
          </a:p>
          <a:p>
            <a:pPr>
              <a:spcBef>
                <a:spcPts val="600"/>
              </a:spcBef>
            </a:pPr>
            <a:r>
              <a:rPr lang="en-US" sz="700" i="1" dirty="0">
                <a:latin typeface="Calibri" panose="020F0502020204030204" pitchFamily="34" charset="0"/>
                <a:cs typeface="Calibri" panose="020F0502020204030204" pitchFamily="34" charset="0"/>
              </a:rPr>
              <a:t>… Pinochet’s Chile (1980/90s); Franco’s Spain (1959–1974); Junta’s Brazil (1968-1973); Salazar’s Portugal (1960s); PRI’s Mexico (1980/90s); Fujimori’s Peru (1993–1999); Trujillo’s Dominican Republic (1950/60s); Argentina (1966-83); Botswana (1966–1980)…</a:t>
            </a:r>
          </a:p>
          <a:p>
            <a:endParaRPr lang="en-US" sz="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951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Unpacking Theory: Globalized Economy (</a:t>
            </a:r>
            <a:r>
              <a:rPr lang="en-US" sz="2400" b="1" i="1" dirty="0">
                <a:solidFill>
                  <a:schemeClr val="lt1"/>
                </a:solidFill>
              </a:rPr>
              <a:t>vs. </a:t>
            </a:r>
            <a:r>
              <a:rPr lang="en-US" sz="2200" b="1" dirty="0">
                <a:solidFill>
                  <a:schemeClr val="lt1"/>
                </a:solidFill>
              </a:rPr>
              <a:t>Pre-1990</a:t>
            </a:r>
            <a:r>
              <a:rPr lang="en-US" sz="2200" b="1" dirty="0">
                <a:solidFill>
                  <a:schemeClr val="bg1"/>
                </a:solidFill>
                <a:latin typeface="Arial" panose="020B0604020202020204" pitchFamily="34" charset="0"/>
                <a:cs typeface="Arial" panose="020B0604020202020204" pitchFamily="34" charset="0"/>
              </a:rPr>
              <a:t>)</a:t>
            </a:r>
            <a:endParaRPr sz="2200" b="1" i="0" u="none" strike="noStrike" cap="none" dirty="0">
              <a:solidFill>
                <a:schemeClr val="lt1"/>
              </a:solidFill>
              <a:latin typeface="Arial" panose="020B0604020202020204" pitchFamily="34" charset="0"/>
              <a:cs typeface="Arial" panose="020B0604020202020204" pitchFamily="34" charset="0"/>
            </a:endParaRPr>
          </a:p>
        </p:txBody>
      </p:sp>
      <p:sp>
        <p:nvSpPr>
          <p:cNvPr id="137" name="Google Shape;137;p21"/>
          <p:cNvSpPr txBox="1"/>
          <p:nvPr/>
        </p:nvSpPr>
        <p:spPr>
          <a:xfrm>
            <a:off x="443898" y="1507213"/>
            <a:ext cx="8408100" cy="3418200"/>
          </a:xfrm>
          <a:prstGeom prst="rect">
            <a:avLst/>
          </a:prstGeom>
          <a:noFill/>
          <a:ln>
            <a:noFill/>
          </a:ln>
        </p:spPr>
        <p:txBody>
          <a:bodyPr spcFirstLastPara="1" wrap="square" lIns="91425" tIns="91425" rIns="91425" bIns="91425" anchor="t" anchorCtr="0">
            <a:noAutofit/>
          </a:bodyPr>
          <a:lstStyle/>
          <a:p>
            <a:pPr marL="457200" lvl="0" indent="-336550">
              <a:lnSpc>
                <a:spcPct val="115000"/>
              </a:lnSpc>
              <a:buClr>
                <a:schemeClr val="dk1"/>
              </a:buClr>
              <a:buSzPts val="1700"/>
              <a:buChar char="●"/>
            </a:pPr>
            <a:r>
              <a:rPr lang="en-US" sz="1600" b="1" dirty="0"/>
              <a:t>Development logic</a:t>
            </a:r>
            <a:r>
              <a:rPr lang="en-US" sz="1600" dirty="0"/>
              <a:t>: </a:t>
            </a:r>
            <a:r>
              <a:rPr lang="en-US" dirty="0"/>
              <a:t>shifts outward for market, capital, technology, and information</a:t>
            </a:r>
          </a:p>
          <a:p>
            <a:pPr marL="120650" lvl="1">
              <a:lnSpc>
                <a:spcPct val="115000"/>
              </a:lnSpc>
              <a:buClr>
                <a:schemeClr val="dk1"/>
              </a:buClr>
              <a:buSzPts val="1700"/>
            </a:pPr>
            <a:r>
              <a:rPr lang="en-US" sz="1200" dirty="0">
                <a:solidFill>
                  <a:schemeClr val="bg2">
                    <a:lumMod val="60000"/>
                    <a:lumOff val="40000"/>
                  </a:schemeClr>
                </a:solidFill>
              </a:rPr>
              <a:t>        </a:t>
            </a:r>
            <a:r>
              <a:rPr lang="en-US" sz="1000" dirty="0">
                <a:solidFill>
                  <a:schemeClr val="bg2">
                    <a:lumMod val="60000"/>
                    <a:lumOff val="40000"/>
                  </a:schemeClr>
                </a:solidFill>
              </a:rPr>
              <a:t>(H-O/R-V; Krugman 1979; Grossman and </a:t>
            </a:r>
            <a:r>
              <a:rPr lang="en-US" sz="1000" dirty="0" err="1">
                <a:solidFill>
                  <a:schemeClr val="bg2">
                    <a:lumMod val="60000"/>
                    <a:lumOff val="40000"/>
                  </a:schemeClr>
                </a:solidFill>
              </a:rPr>
              <a:t>Helpman</a:t>
            </a:r>
            <a:r>
              <a:rPr lang="en-US" sz="1000" dirty="0">
                <a:solidFill>
                  <a:schemeClr val="bg2">
                    <a:lumMod val="60000"/>
                    <a:lumOff val="40000"/>
                  </a:schemeClr>
                </a:solidFill>
              </a:rPr>
              <a:t> 1991; Melitz 2003; </a:t>
            </a:r>
            <a:r>
              <a:rPr lang="en-US" sz="1000" dirty="0" err="1">
                <a:solidFill>
                  <a:schemeClr val="bg2">
                    <a:lumMod val="60000"/>
                    <a:lumOff val="40000"/>
                  </a:schemeClr>
                </a:solidFill>
              </a:rPr>
              <a:t>Antras</a:t>
            </a:r>
            <a:r>
              <a:rPr lang="en-US" sz="1000" dirty="0">
                <a:solidFill>
                  <a:schemeClr val="bg2">
                    <a:lumMod val="60000"/>
                    <a:lumOff val="40000"/>
                  </a:schemeClr>
                </a:solidFill>
              </a:rPr>
              <a:t> 2015; </a:t>
            </a:r>
            <a:r>
              <a:rPr lang="en-US" sz="1000" dirty="0" err="1">
                <a:solidFill>
                  <a:schemeClr val="bg2">
                    <a:lumMod val="60000"/>
                    <a:lumOff val="40000"/>
                  </a:schemeClr>
                </a:solidFill>
              </a:rPr>
              <a:t>Atkeson</a:t>
            </a:r>
            <a:r>
              <a:rPr lang="en-US" sz="1000" dirty="0">
                <a:solidFill>
                  <a:schemeClr val="bg2">
                    <a:lumMod val="60000"/>
                    <a:lumOff val="40000"/>
                  </a:schemeClr>
                </a:solidFill>
              </a:rPr>
              <a:t> &amp; Burstein 2010; Burstein &amp; Melitz 2013) </a:t>
            </a:r>
            <a:endParaRPr lang="en-US" sz="1000" dirty="0">
              <a:solidFill>
                <a:schemeClr val="bg2">
                  <a:lumMod val="60000"/>
                  <a:lumOff val="40000"/>
                </a:schemeClr>
              </a:solidFill>
              <a:sym typeface="Wingdings" pitchFamily="2" charset="2"/>
            </a:endParaRPr>
          </a:p>
          <a:p>
            <a:pPr marL="120650" lvl="1">
              <a:lnSpc>
                <a:spcPct val="115000"/>
              </a:lnSpc>
              <a:spcBef>
                <a:spcPts val="600"/>
              </a:spcBef>
              <a:buClr>
                <a:schemeClr val="dk1"/>
              </a:buClr>
              <a:buSzPts val="1700"/>
            </a:pPr>
            <a:r>
              <a:rPr lang="en-US" dirty="0"/>
              <a:t>                      Old game (e.g., ISI) gone; have to adopt certain level of ”Washington Consensus” </a:t>
            </a:r>
            <a:r>
              <a:rPr lang="en-US" dirty="0">
                <a:sym typeface="Wingdings" pitchFamily="2" charset="2"/>
              </a:rPr>
              <a:t> help how to improve exports (e.g., devaluation)</a:t>
            </a:r>
            <a:endParaRPr lang="en-US" dirty="0"/>
          </a:p>
          <a:p>
            <a:pPr marL="120650" lvl="1">
              <a:lnSpc>
                <a:spcPct val="115000"/>
              </a:lnSpc>
              <a:buClr>
                <a:schemeClr val="dk1"/>
              </a:buClr>
              <a:buSzPts val="1700"/>
            </a:pPr>
            <a:endParaRPr lang="en-US" dirty="0"/>
          </a:p>
          <a:p>
            <a:pPr marL="457200" indent="-336550">
              <a:lnSpc>
                <a:spcPct val="115000"/>
              </a:lnSpc>
              <a:spcBef>
                <a:spcPts val="1200"/>
              </a:spcBef>
              <a:buClr>
                <a:schemeClr val="dk1"/>
              </a:buClr>
              <a:buSzPts val="1700"/>
              <a:buFont typeface="Arial"/>
              <a:buChar char="●"/>
            </a:pPr>
            <a:r>
              <a:rPr lang="en-US" sz="1600" b="1" dirty="0"/>
              <a:t>Demand competition</a:t>
            </a:r>
            <a:r>
              <a:rPr lang="en-US" sz="1600" dirty="0"/>
              <a:t>: </a:t>
            </a:r>
            <a:r>
              <a:rPr lang="en-US" dirty="0"/>
              <a:t>creates ample space for self-interested intervention </a:t>
            </a:r>
            <a:endParaRPr lang="en-US" sz="1600" dirty="0"/>
          </a:p>
          <a:p>
            <a:pPr marL="120650">
              <a:lnSpc>
                <a:spcPct val="115000"/>
              </a:lnSpc>
              <a:buClr>
                <a:schemeClr val="dk1"/>
              </a:buClr>
              <a:buSzPts val="1700"/>
            </a:pPr>
            <a:r>
              <a:rPr lang="en-US" sz="1600" dirty="0">
                <a:solidFill>
                  <a:schemeClr val="bg2">
                    <a:lumMod val="60000"/>
                    <a:lumOff val="40000"/>
                  </a:schemeClr>
                </a:solidFill>
              </a:rPr>
              <a:t>      </a:t>
            </a:r>
            <a:r>
              <a:rPr lang="en-US" sz="1000" dirty="0">
                <a:solidFill>
                  <a:schemeClr val="bg2">
                    <a:lumMod val="60000"/>
                    <a:lumOff val="40000"/>
                  </a:schemeClr>
                </a:solidFill>
              </a:rPr>
              <a:t>(Garret 2000;  “cost advantage” see Eaton &amp; </a:t>
            </a:r>
            <a:r>
              <a:rPr lang="en-US" sz="1000" dirty="0" err="1">
                <a:solidFill>
                  <a:schemeClr val="bg2">
                    <a:lumMod val="60000"/>
                    <a:lumOff val="40000"/>
                  </a:schemeClr>
                </a:solidFill>
              </a:rPr>
              <a:t>Kortum</a:t>
            </a:r>
            <a:r>
              <a:rPr lang="en-US" sz="1000" dirty="0">
                <a:solidFill>
                  <a:schemeClr val="bg2">
                    <a:lumMod val="60000"/>
                    <a:lumOff val="40000"/>
                  </a:schemeClr>
                </a:solidFill>
              </a:rPr>
              <a:t> 2002; </a:t>
            </a:r>
            <a:r>
              <a:rPr lang="en-US" sz="1000" dirty="0" err="1">
                <a:solidFill>
                  <a:schemeClr val="bg2">
                    <a:lumMod val="60000"/>
                    <a:lumOff val="40000"/>
                  </a:schemeClr>
                </a:solidFill>
              </a:rPr>
              <a:t>Arkolakis</a:t>
            </a:r>
            <a:r>
              <a:rPr lang="en-US" sz="1000" dirty="0">
                <a:solidFill>
                  <a:schemeClr val="bg2">
                    <a:lumMod val="60000"/>
                    <a:lumOff val="40000"/>
                  </a:schemeClr>
                </a:solidFill>
              </a:rPr>
              <a:t> et al. 2018; Melitz 2003; </a:t>
            </a:r>
            <a:r>
              <a:rPr lang="en-US" sz="1000" dirty="0" err="1">
                <a:solidFill>
                  <a:schemeClr val="bg2">
                    <a:lumMod val="60000"/>
                    <a:lumOff val="40000"/>
                  </a:schemeClr>
                </a:solidFill>
              </a:rPr>
              <a:t>Costinot</a:t>
            </a:r>
            <a:r>
              <a:rPr lang="en-US" sz="1000" dirty="0">
                <a:solidFill>
                  <a:schemeClr val="bg2">
                    <a:lumMod val="60000"/>
                    <a:lumOff val="40000"/>
                  </a:schemeClr>
                </a:solidFill>
              </a:rPr>
              <a:t> et al. 2013; </a:t>
            </a:r>
            <a:r>
              <a:rPr lang="en-US" sz="1000" dirty="0" err="1">
                <a:solidFill>
                  <a:schemeClr val="bg2">
                    <a:lumMod val="60000"/>
                    <a:lumOff val="40000"/>
                  </a:schemeClr>
                </a:solidFill>
              </a:rPr>
              <a:t>Epifani</a:t>
            </a:r>
            <a:r>
              <a:rPr lang="en-US" sz="1000" dirty="0">
                <a:solidFill>
                  <a:schemeClr val="bg2">
                    <a:lumMod val="60000"/>
                    <a:lumOff val="40000"/>
                  </a:schemeClr>
                </a:solidFill>
              </a:rPr>
              <a:t> &amp; </a:t>
            </a:r>
            <a:r>
              <a:rPr lang="en-US" sz="1000" dirty="0" err="1">
                <a:solidFill>
                  <a:schemeClr val="bg2">
                    <a:lumMod val="60000"/>
                    <a:lumOff val="40000"/>
                  </a:schemeClr>
                </a:solidFill>
              </a:rPr>
              <a:t>Gancia</a:t>
            </a:r>
            <a:r>
              <a:rPr lang="en-US" sz="1000" dirty="0">
                <a:solidFill>
                  <a:schemeClr val="bg2">
                    <a:lumMod val="60000"/>
                    <a:lumOff val="40000"/>
                  </a:schemeClr>
                </a:solidFill>
              </a:rPr>
              <a:t> 2017) </a:t>
            </a:r>
          </a:p>
          <a:p>
            <a:pPr marL="120650">
              <a:lnSpc>
                <a:spcPct val="115000"/>
              </a:lnSpc>
              <a:spcBef>
                <a:spcPts val="600"/>
              </a:spcBef>
              <a:buClr>
                <a:schemeClr val="dk1"/>
              </a:buClr>
              <a:buSzPts val="1700"/>
            </a:pPr>
            <a:r>
              <a:rPr lang="en-US" dirty="0"/>
              <a:t>                      Externalize domestic distortion: e.g., beggar-thy-neighbor</a:t>
            </a:r>
          </a:p>
          <a:p>
            <a:pPr marL="120650">
              <a:lnSpc>
                <a:spcPct val="115000"/>
              </a:lnSpc>
              <a:buClr>
                <a:schemeClr val="dk1"/>
              </a:buClr>
              <a:buSzPts val="1700"/>
            </a:pPr>
            <a:endParaRPr lang="en-US" dirty="0"/>
          </a:p>
          <a:p>
            <a:pPr marL="457200" lvl="0" indent="-336550" algn="l" rtl="0">
              <a:lnSpc>
                <a:spcPct val="115000"/>
              </a:lnSpc>
              <a:spcBef>
                <a:spcPts val="1200"/>
              </a:spcBef>
              <a:spcAft>
                <a:spcPts val="0"/>
              </a:spcAft>
              <a:buClr>
                <a:schemeClr val="dk1"/>
              </a:buClr>
              <a:buSzPts val="1700"/>
              <a:buChar char="●"/>
            </a:pPr>
            <a:r>
              <a:rPr lang="en-US" sz="1600" b="1" dirty="0"/>
              <a:t>Scope condition</a:t>
            </a:r>
            <a:r>
              <a:rPr lang="en-US" sz="1600" dirty="0"/>
              <a:t>: </a:t>
            </a:r>
            <a:r>
              <a:rPr lang="en-US" dirty="0"/>
              <a:t>meets (for many) reform and engagement</a:t>
            </a:r>
            <a:endParaRPr lang="en-US" sz="1600" dirty="0"/>
          </a:p>
        </p:txBody>
      </p:sp>
      <p:cxnSp>
        <p:nvCxnSpPr>
          <p:cNvPr id="2" name="Curved Connector 1">
            <a:extLst>
              <a:ext uri="{FF2B5EF4-FFF2-40B4-BE49-F238E27FC236}">
                <a16:creationId xmlns:a16="http://schemas.microsoft.com/office/drawing/2014/main" id="{54E190ED-F30B-0E87-7C90-C6C877B7D7B0}"/>
              </a:ext>
            </a:extLst>
          </p:cNvPr>
          <p:cNvCxnSpPr>
            <a:cxnSpLocks/>
          </p:cNvCxnSpPr>
          <p:nvPr/>
        </p:nvCxnSpPr>
        <p:spPr>
          <a:xfrm>
            <a:off x="1331976" y="2147293"/>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a:extLst>
              <a:ext uri="{FF2B5EF4-FFF2-40B4-BE49-F238E27FC236}">
                <a16:creationId xmlns:a16="http://schemas.microsoft.com/office/drawing/2014/main" id="{76B7775A-D3BD-111B-D0C9-D6706EB585DC}"/>
              </a:ext>
            </a:extLst>
          </p:cNvPr>
          <p:cNvCxnSpPr>
            <a:cxnSpLocks/>
          </p:cNvCxnSpPr>
          <p:nvPr/>
        </p:nvCxnSpPr>
        <p:spPr>
          <a:xfrm>
            <a:off x="1331976" y="3420014"/>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“Autocratic Advantages”: Mechanisms</a:t>
            </a:r>
            <a:endParaRPr sz="2400" b="1" i="0" u="none" strike="noStrike" cap="none" dirty="0">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120650" lvl="0" algn="l" rtl="0">
              <a:lnSpc>
                <a:spcPct val="115000"/>
              </a:lnSpc>
              <a:spcBef>
                <a:spcPts val="1000"/>
              </a:spcBef>
              <a:spcAft>
                <a:spcPts val="0"/>
              </a:spcAft>
              <a:buClr>
                <a:schemeClr val="dk1"/>
              </a:buClr>
              <a:buSzPts val="1700"/>
            </a:pPr>
            <a:r>
              <a:rPr lang="en-US" sz="1600" b="1" u="sng" dirty="0">
                <a:solidFill>
                  <a:schemeClr val="dk1"/>
                </a:solidFill>
                <a:latin typeface="Arial" panose="020B0604020202020204" pitchFamily="34" charset="0"/>
                <a:cs typeface="Arial" panose="020B0604020202020204" pitchFamily="34" charset="0"/>
              </a:rPr>
              <a:t>Reform-and-open scenario</a:t>
            </a:r>
            <a:r>
              <a:rPr lang="en-US" sz="1600" dirty="0">
                <a:solidFill>
                  <a:schemeClr val="dk1"/>
                </a:solidFill>
                <a:latin typeface="Arial" panose="020B0604020202020204" pitchFamily="34" charset="0"/>
                <a:cs typeface="Arial" panose="020B0604020202020204" pitchFamily="34" charset="0"/>
              </a:rPr>
              <a:t>: inst. disadvantage </a:t>
            </a:r>
            <a:r>
              <a:rPr lang="en-US" sz="1600" dirty="0">
                <a:solidFill>
                  <a:schemeClr val="dk1"/>
                </a:solidFill>
                <a:latin typeface="Arial" panose="020B0604020202020204" pitchFamily="34" charset="0"/>
                <a:cs typeface="Arial" panose="020B0604020202020204" pitchFamily="34" charset="0"/>
                <a:sym typeface="Wingdings" pitchFamily="2" charset="2"/>
              </a:rPr>
              <a:t></a:t>
            </a:r>
            <a:r>
              <a:rPr lang="en-US" sz="1600" dirty="0">
                <a:solidFill>
                  <a:schemeClr val="dk1"/>
                </a:solidFill>
                <a:latin typeface="Arial" panose="020B0604020202020204" pitchFamily="34" charset="0"/>
                <a:cs typeface="Arial" panose="020B0604020202020204" pitchFamily="34" charset="0"/>
              </a:rPr>
              <a:t> advantage (passive/active)</a:t>
            </a:r>
            <a:endParaRPr sz="1600" dirty="0">
              <a:solidFill>
                <a:schemeClr val="dk1"/>
              </a:solidFill>
              <a:latin typeface="Arial" panose="020B0604020202020204" pitchFamily="34" charset="0"/>
              <a:cs typeface="Arial" panose="020B0604020202020204" pitchFamily="34" charset="0"/>
            </a:endParaRPr>
          </a:p>
          <a:p>
            <a:pPr marL="914400" indent="-342900">
              <a:spcBef>
                <a:spcPts val="1800"/>
              </a:spcBef>
              <a:buClr>
                <a:schemeClr val="dk1"/>
              </a:buClr>
              <a:buSzPts val="1800"/>
              <a:buChar char="○"/>
            </a:pPr>
            <a:r>
              <a:rPr lang="en-US" b="1" i="1" dirty="0">
                <a:solidFill>
                  <a:schemeClr val="dk1"/>
                </a:solidFill>
                <a:latin typeface="Arial" panose="020B0604020202020204" pitchFamily="34" charset="0"/>
                <a:cs typeface="Arial" panose="020B0604020202020204" pitchFamily="34" charset="0"/>
              </a:rPr>
              <a:t>Centralized power</a:t>
            </a:r>
            <a:r>
              <a:rPr lang="en-US" i="1"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swift response, economic resilience, consistent planning, state support </a:t>
            </a:r>
            <a:r>
              <a:rPr lang="en-US" sz="1000" dirty="0">
                <a:solidFill>
                  <a:schemeClr val="bg2">
                    <a:lumMod val="60000"/>
                    <a:lumOff val="40000"/>
                  </a:schemeClr>
                </a:solidFill>
                <a:latin typeface="Arial" panose="020B0604020202020204" pitchFamily="34" charset="0"/>
                <a:cs typeface="Arial" panose="020B0604020202020204" pitchFamily="34" charset="0"/>
              </a:rPr>
              <a:t>(Clegg et al. 2018; Haggard 1990; Kim 2018; Wade 1990; Wu 2016) </a:t>
            </a:r>
            <a:endParaRPr sz="10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b="1" i="1" dirty="0">
                <a:solidFill>
                  <a:schemeClr val="dk1"/>
                </a:solidFill>
                <a:latin typeface="Arial" panose="020B0604020202020204" pitchFamily="34" charset="0"/>
                <a:cs typeface="Arial" panose="020B0604020202020204" pitchFamily="34" charset="0"/>
              </a:rPr>
              <a:t>Weak inst. constraints (ex ante)</a:t>
            </a:r>
            <a:r>
              <a:rPr lang="en-US"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weak opposition, large w/s, resource allocation, MNCs attraction, policy flexibility</a:t>
            </a:r>
            <a:r>
              <a:rPr lang="en-US" dirty="0">
                <a:solidFill>
                  <a:schemeClr val="dk1"/>
                </a:solidFill>
                <a:latin typeface="Arial" panose="020B0604020202020204" pitchFamily="34" charset="0"/>
                <a:cs typeface="Arial" panose="020B0604020202020204" pitchFamily="34" charset="0"/>
              </a:rPr>
              <a:t> </a:t>
            </a:r>
            <a:r>
              <a:rPr lang="en-US" sz="1000" dirty="0">
                <a:solidFill>
                  <a:schemeClr val="bg2">
                    <a:lumMod val="60000"/>
                    <a:lumOff val="40000"/>
                  </a:schemeClr>
                </a:solidFill>
                <a:latin typeface="Arial" panose="020B0604020202020204" pitchFamily="34" charset="0"/>
                <a:cs typeface="Arial" panose="020B0604020202020204" pitchFamily="34" charset="0"/>
              </a:rPr>
              <a:t>(Allen &amp; Ge working; </a:t>
            </a:r>
            <a:r>
              <a:rPr lang="en-US" sz="1000" dirty="0" err="1">
                <a:solidFill>
                  <a:schemeClr val="bg2">
                    <a:lumMod val="60000"/>
                    <a:lumOff val="40000"/>
                  </a:schemeClr>
                </a:solidFill>
                <a:latin typeface="Arial" panose="020B0604020202020204" pitchFamily="34" charset="0"/>
                <a:cs typeface="Arial" panose="020B0604020202020204" pitchFamily="34" charset="0"/>
              </a:rPr>
              <a:t>Brune</a:t>
            </a:r>
            <a:r>
              <a:rPr lang="en-US" sz="1000" dirty="0">
                <a:solidFill>
                  <a:schemeClr val="bg2">
                    <a:lumMod val="60000"/>
                    <a:lumOff val="40000"/>
                  </a:schemeClr>
                </a:solidFill>
                <a:latin typeface="Arial" panose="020B0604020202020204" pitchFamily="34" charset="0"/>
                <a:cs typeface="Arial" panose="020B0604020202020204" pitchFamily="34" charset="0"/>
              </a:rPr>
              <a:t> et al. 2001; Steinberg and Malhotra 2014; </a:t>
            </a:r>
            <a:r>
              <a:rPr lang="en-US" sz="1000" dirty="0" err="1">
                <a:solidFill>
                  <a:schemeClr val="bg2">
                    <a:lumMod val="60000"/>
                    <a:lumOff val="40000"/>
                  </a:schemeClr>
                </a:solidFill>
                <a:latin typeface="Arial" panose="020B0604020202020204" pitchFamily="34" charset="0"/>
                <a:cs typeface="Arial" panose="020B0604020202020204" pitchFamily="34" charset="0"/>
              </a:rPr>
              <a:t>Lipscy</a:t>
            </a:r>
            <a:r>
              <a:rPr lang="en-US" sz="1000" dirty="0">
                <a:solidFill>
                  <a:schemeClr val="bg2">
                    <a:lumMod val="60000"/>
                    <a:lumOff val="40000"/>
                  </a:schemeClr>
                </a:solidFill>
                <a:latin typeface="Arial" panose="020B0604020202020204" pitchFamily="34" charset="0"/>
                <a:cs typeface="Arial" panose="020B0604020202020204" pitchFamily="34" charset="0"/>
              </a:rPr>
              <a:t> 2018; Putnam 1995)</a:t>
            </a:r>
            <a:endParaRPr sz="10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b="1" i="1" dirty="0">
                <a:solidFill>
                  <a:schemeClr val="dk1"/>
                </a:solidFill>
                <a:latin typeface="Arial" panose="020B0604020202020204" pitchFamily="34" charset="0"/>
                <a:cs typeface="Arial" panose="020B0604020202020204" pitchFamily="34" charset="0"/>
              </a:rPr>
              <a:t>Weak accountability (ex post)</a:t>
            </a:r>
            <a:r>
              <a:rPr lang="en-US" i="1"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limited redistribution, labor/env/corporatist group suppression, enforced austerity/saving </a:t>
            </a:r>
            <a:r>
              <a:rPr lang="en-US" sz="1000" dirty="0">
                <a:solidFill>
                  <a:schemeClr val="bg2">
                    <a:lumMod val="60000"/>
                    <a:lumOff val="40000"/>
                  </a:schemeClr>
                </a:solidFill>
                <a:latin typeface="Arial" panose="020B0604020202020204" pitchFamily="34" charset="0"/>
                <a:cs typeface="Arial" panose="020B0604020202020204" pitchFamily="34" charset="0"/>
              </a:rPr>
              <a:t>(Quinn and Woolley 2001; Sah 1991; Zakaria 1997; Rodrik 1999; Manger and Sattler 2015; </a:t>
            </a:r>
            <a:r>
              <a:rPr lang="en-US" sz="1000" dirty="0" err="1">
                <a:solidFill>
                  <a:schemeClr val="bg2">
                    <a:lumMod val="60000"/>
                    <a:lumOff val="40000"/>
                  </a:schemeClr>
                </a:solidFill>
                <a:latin typeface="Arial" panose="020B0604020202020204" pitchFamily="34" charset="0"/>
                <a:cs typeface="Arial" panose="020B0604020202020204" pitchFamily="34" charset="0"/>
              </a:rPr>
              <a:t>Feierherd</a:t>
            </a:r>
            <a:r>
              <a:rPr lang="en-US" sz="1000" dirty="0">
                <a:solidFill>
                  <a:schemeClr val="bg2">
                    <a:lumMod val="60000"/>
                    <a:lumOff val="40000"/>
                  </a:schemeClr>
                </a:solidFill>
                <a:latin typeface="Arial" panose="020B0604020202020204" pitchFamily="34" charset="0"/>
                <a:cs typeface="Arial" panose="020B0604020202020204" pitchFamily="34" charset="0"/>
              </a:rPr>
              <a:t> 2024; Krueger 1974)</a:t>
            </a:r>
            <a:endParaRPr sz="7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dirty="0">
                <a:solidFill>
                  <a:schemeClr val="dk1"/>
                </a:solidFill>
                <a:latin typeface="Arial" panose="020B0604020202020204" pitchFamily="34" charset="0"/>
                <a:cs typeface="Arial" panose="020B0604020202020204" pitchFamily="34" charset="0"/>
              </a:rPr>
              <a:t>Other: resource endowment, consumption-discouraging norms</a:t>
            </a:r>
            <a:endParaRPr sz="1600" dirty="0">
              <a:solidFill>
                <a:schemeClr val="dk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29F847B-D9F0-007D-7121-A6EB4DBFDD1A}"/>
              </a:ext>
            </a:extLst>
          </p:cNvPr>
          <p:cNvSpPr txBox="1"/>
          <p:nvPr/>
        </p:nvSpPr>
        <p:spPr>
          <a:xfrm flipH="1">
            <a:off x="1011718" y="4396348"/>
            <a:ext cx="7733506" cy="430887"/>
          </a:xfrm>
          <a:prstGeom prst="rect">
            <a:avLst/>
          </a:prstGeom>
          <a:noFill/>
        </p:spPr>
        <p:txBody>
          <a:bodyPr wrap="square" rtlCol="0">
            <a:spAutoFit/>
          </a:bodyPr>
          <a:lstStyle/>
          <a:p>
            <a:r>
              <a:rPr lang="en-US" sz="1100" i="1" dirty="0"/>
              <a:t>Example</a:t>
            </a:r>
            <a:r>
              <a:rPr lang="en-US" sz="1100" dirty="0"/>
              <a:t>: wage suppression or low welfare weakens domestic consumption, unless the resulted cost competitiveness captures more external markets, industrial share, and MNC favors.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4111093" y="1541844"/>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1505716" y="1586434"/>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1505716" y="2132647"/>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4111093" y="2112861"/>
            <a:ext cx="2377519" cy="316222"/>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1505716" y="2609873"/>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4111093" y="2651931"/>
            <a:ext cx="1409700" cy="293488"/>
          </a:xfrm>
          <a:prstGeom prst="rect">
            <a:avLst/>
          </a:prstGeom>
        </p:spPr>
      </p:pic>
      <p:sp>
        <p:nvSpPr>
          <p:cNvPr id="8" name="TextBox 7">
            <a:extLst>
              <a:ext uri="{FF2B5EF4-FFF2-40B4-BE49-F238E27FC236}">
                <a16:creationId xmlns:a16="http://schemas.microsoft.com/office/drawing/2014/main" id="{FB0B7E58-927F-4B7E-1DED-D348F05CCF15}"/>
              </a:ext>
            </a:extLst>
          </p:cNvPr>
          <p:cNvSpPr txBox="1"/>
          <p:nvPr/>
        </p:nvSpPr>
        <p:spPr>
          <a:xfrm>
            <a:off x="1475339" y="3790319"/>
            <a:ext cx="5910592" cy="738664"/>
          </a:xfrm>
          <a:prstGeom prst="rect">
            <a:avLst/>
          </a:prstGeom>
          <a:noFill/>
        </p:spPr>
        <p:txBody>
          <a:bodyPr wrap="none" rtlCol="0">
            <a:spAutoFit/>
          </a:bodyPr>
          <a:lstStyle/>
          <a:p>
            <a:r>
              <a:rPr lang="en-US" dirty="0"/>
              <a:t>*see paper for a formal model of engaged reformer and trade facilitation:</a:t>
            </a:r>
          </a:p>
          <a:p>
            <a:endParaRPr lang="en-US" dirty="0"/>
          </a:p>
          <a:p>
            <a:r>
              <a:rPr lang="en-US" dirty="0"/>
              <a:t>       regime x </a:t>
            </a:r>
            <a:r>
              <a:rPr lang="en-US" dirty="0" err="1"/>
              <a:t>selectorate</a:t>
            </a:r>
            <a:r>
              <a:rPr lang="en-US" dirty="0"/>
              <a:t>: leader survival, institution, trade policy </a:t>
            </a:r>
          </a:p>
        </p:txBody>
      </p:sp>
    </p:spTree>
    <p:extLst>
      <p:ext uri="{BB962C8B-B14F-4D97-AF65-F5344CB8AC3E}">
        <p14:creationId xmlns:p14="http://schemas.microsoft.com/office/powerpoint/2010/main" val="3481200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latin typeface="Arial"/>
                <a:ea typeface="Arial"/>
                <a:cs typeface="Arial"/>
                <a:sym typeface="Arial"/>
              </a:rPr>
              <a:t>Applying to Globalization</a:t>
            </a:r>
            <a:endParaRPr sz="2400" b="1"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D740FD40-961A-2A65-E551-359F50982F3A}"/>
              </a:ext>
            </a:extLst>
          </p:cNvPr>
          <p:cNvSpPr txBox="1"/>
          <p:nvPr/>
        </p:nvSpPr>
        <p:spPr>
          <a:xfrm>
            <a:off x="587248" y="1440414"/>
            <a:ext cx="7645400" cy="2632003"/>
          </a:xfrm>
          <a:prstGeom prst="rect">
            <a:avLst/>
          </a:prstGeom>
          <a:noFill/>
        </p:spPr>
        <p:txBody>
          <a:bodyPr wrap="square" rtlCol="0">
            <a:spAutoFit/>
          </a:bodyPr>
          <a:lstStyle/>
          <a:p>
            <a:pPr>
              <a:lnSpc>
                <a:spcPct val="150000"/>
              </a:lnSpc>
            </a:pPr>
            <a:r>
              <a:rPr lang="en-US" sz="1600" b="1" dirty="0">
                <a:solidFill>
                  <a:schemeClr val="tx1"/>
                </a:solidFill>
                <a:latin typeface="Arial" panose="020B0604020202020204" pitchFamily="34" charset="0"/>
                <a:cs typeface="Arial" panose="020B0604020202020204" pitchFamily="34" charset="0"/>
              </a:rPr>
              <a:t>Many transformations in globalization: </a:t>
            </a:r>
            <a:r>
              <a:rPr lang="en-US" sz="1600" dirty="0">
                <a:solidFill>
                  <a:schemeClr val="tx1"/>
                </a:solidFill>
                <a:latin typeface="Arial" panose="020B0604020202020204" pitchFamily="34" charset="0"/>
                <a:cs typeface="Arial" panose="020B0604020202020204" pitchFamily="34" charset="0"/>
              </a:rPr>
              <a:t>Trade, finance, migration, governance, security, environment, culture, norms …</a:t>
            </a:r>
          </a:p>
          <a:p>
            <a:pPr>
              <a:lnSpc>
                <a:spcPct val="150000"/>
              </a:lnSpc>
            </a:pPr>
            <a:endParaRPr lang="en-US" sz="1600" dirty="0">
              <a:solidFill>
                <a:schemeClr val="tx1"/>
              </a:solidFill>
              <a:latin typeface="Arial" panose="020B0604020202020204" pitchFamily="34" charset="0"/>
              <a:cs typeface="Arial" panose="020B0604020202020204" pitchFamily="34" charset="0"/>
            </a:endParaRPr>
          </a:p>
          <a:p>
            <a:pPr>
              <a:lnSpc>
                <a:spcPct val="150000"/>
              </a:lnSpc>
            </a:pPr>
            <a:r>
              <a:rPr lang="en-US" sz="1600" b="1" dirty="0">
                <a:solidFill>
                  <a:schemeClr val="tx1"/>
                </a:solidFill>
                <a:latin typeface="Arial" panose="020B0604020202020204" pitchFamily="34" charset="0"/>
                <a:cs typeface="Arial" panose="020B0604020202020204" pitchFamily="34" charset="0"/>
              </a:rPr>
              <a:t>Focus on two trade-enhancing ones: </a:t>
            </a:r>
            <a:r>
              <a:rPr lang="en-US" sz="1200" dirty="0">
                <a:solidFill>
                  <a:schemeClr val="bg2">
                    <a:lumMod val="60000"/>
                    <a:lumOff val="40000"/>
                  </a:schemeClr>
                </a:solidFill>
                <a:latin typeface="Arial" panose="020B0604020202020204" pitchFamily="34" charset="0"/>
                <a:cs typeface="Arial" panose="020B0604020202020204" pitchFamily="34" charset="0"/>
              </a:rPr>
              <a:t>(North 1990; Haggard 1990)</a:t>
            </a:r>
            <a:endParaRPr lang="en-US" sz="1200" b="1" dirty="0">
              <a:solidFill>
                <a:schemeClr val="tx1"/>
              </a:solidFill>
              <a:latin typeface="Arial" panose="020B0604020202020204" pitchFamily="34" charset="0"/>
              <a:cs typeface="Arial" panose="020B0604020202020204" pitchFamily="34" charset="0"/>
            </a:endParaRPr>
          </a:p>
          <a:p>
            <a:pPr>
              <a:lnSpc>
                <a:spcPct val="150000"/>
              </a:lnSpc>
            </a:pPr>
            <a:r>
              <a:rPr lang="en-US" sz="1600" b="1"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1) trade integration</a:t>
            </a:r>
          </a:p>
          <a:p>
            <a:pPr>
              <a:lnSpc>
                <a:spcPct val="150000"/>
              </a:lnSpc>
            </a:pPr>
            <a:r>
              <a:rPr lang="en-US" sz="1600" dirty="0">
                <a:solidFill>
                  <a:schemeClr val="tx1"/>
                </a:solidFill>
                <a:latin typeface="Arial" panose="020B0604020202020204" pitchFamily="34" charset="0"/>
                <a:cs typeface="Arial" panose="020B0604020202020204" pitchFamily="34" charset="0"/>
              </a:rPr>
              <a:t>    2) domestic reform</a:t>
            </a:r>
          </a:p>
          <a:p>
            <a:pPr>
              <a:lnSpc>
                <a:spcPct val="150000"/>
              </a:lnSpc>
            </a:pPr>
            <a:endParaRPr lang="en-US" sz="1600" dirty="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linds(horizontal)">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linds(horizontal)">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linds(horizontal)">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blinds(horizontal)">
                                      <p:cBhvr>
                                        <p:cTn id="26"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Trade Integration</a:t>
            </a:r>
            <a:endParaRPr sz="1600" b="1" i="0" u="none" strike="noStrike" cap="none" dirty="0">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851807"/>
            <a:ext cx="4694729" cy="4120279"/>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038344" y="1645920"/>
            <a:ext cx="4105656" cy="193899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WTO – “the most heralded commercial agreement in history” </a:t>
            </a:r>
            <a:r>
              <a:rPr lang="en-US" sz="1050" dirty="0">
                <a:solidFill>
                  <a:schemeClr val="tx2">
                    <a:lumMod val="75000"/>
                  </a:schemeClr>
                </a:solidFill>
                <a:latin typeface="Calibri" panose="020F0502020204030204" pitchFamily="34" charset="0"/>
                <a:cs typeface="Calibri" panose="020F0502020204030204" pitchFamily="34" charset="0"/>
              </a:rPr>
              <a:t>(Bagwell and </a:t>
            </a:r>
            <a:r>
              <a:rPr lang="en-US" sz="1050" dirty="0" err="1">
                <a:solidFill>
                  <a:schemeClr val="tx2">
                    <a:lumMod val="75000"/>
                  </a:schemeClr>
                </a:solidFill>
                <a:latin typeface="Calibri" panose="020F0502020204030204" pitchFamily="34" charset="0"/>
                <a:cs typeface="Calibri" panose="020F0502020204030204" pitchFamily="34" charset="0"/>
              </a:rPr>
              <a:t>Staiger</a:t>
            </a:r>
            <a:r>
              <a:rPr lang="en-US" sz="1050" dirty="0">
                <a:solidFill>
                  <a:schemeClr val="tx2">
                    <a:lumMod val="75000"/>
                  </a:schemeClr>
                </a:solidFill>
                <a:latin typeface="Calibri" panose="020F0502020204030204" pitchFamily="34" charset="0"/>
                <a:cs typeface="Calibri" panose="020F0502020204030204" pitchFamily="34" charset="0"/>
              </a:rPr>
              <a:t> 2002; Goldstein et al. 2007)</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MFN/PTA, RTA</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IOs enhance credibility</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“by 2000, most post-communist countries reoriented trade to Western markets for growth”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Aslund</a:t>
            </a:r>
            <a:r>
              <a:rPr lang="en-US" sz="1050" dirty="0">
                <a:solidFill>
                  <a:schemeClr val="tx2">
                    <a:lumMod val="75000"/>
                  </a:schemeClr>
                </a:solidFill>
                <a:latin typeface="Calibri" panose="020F0502020204030204" pitchFamily="34" charset="0"/>
                <a:cs typeface="Calibri" panose="020F0502020204030204" pitchFamily="34" charset="0"/>
              </a:rPr>
              <a:t> 2012)</a:t>
            </a:r>
            <a:endParaRPr lang="en-US" dirty="0">
              <a:solidFill>
                <a:schemeClr val="tx2">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51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21571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Both autocracies and democracies</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Market</a:t>
            </a:r>
            <a:r>
              <a:rPr lang="en-US" altLang="zh-CN" sz="1200" dirty="0">
                <a:latin typeface="Calibri" panose="020F0502020204030204" pitchFamily="34" charset="0"/>
                <a:cs typeface="Calibri" panose="020F0502020204030204" pitchFamily="34" charset="0"/>
              </a:rPr>
              <a:t>-oriented </a:t>
            </a:r>
            <a:r>
              <a:rPr lang="en-US" sz="1200" dirty="0">
                <a:latin typeface="Calibri" panose="020F0502020204030204" pitchFamily="34" charset="0"/>
                <a:cs typeface="Calibri" panose="020F0502020204030204" pitchFamily="34" charset="0"/>
              </a:rPr>
              <a:t>&amp; institutional reform</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 protection and </a:t>
            </a:r>
            <a:r>
              <a:rPr lang="en-US" sz="1200" dirty="0" err="1">
                <a:latin typeface="Calibri" panose="020F0502020204030204" pitchFamily="34" charset="0"/>
                <a:cs typeface="Calibri" panose="020F0502020204030204" pitchFamily="34" charset="0"/>
              </a:rPr>
              <a:t>RoL</a:t>
            </a:r>
            <a:r>
              <a:rPr lang="en-US" sz="1200" dirty="0">
                <a:latin typeface="Calibri" panose="020F0502020204030204" pitchFamily="34" charset="0"/>
                <a:cs typeface="Calibri" panose="020F0502020204030204" pitchFamily="34" charset="0"/>
              </a:rPr>
              <a:t> most important </a:t>
            </a:r>
            <a:r>
              <a:rPr lang="en-US" sz="1000" dirty="0">
                <a:solidFill>
                  <a:schemeClr val="tx2">
                    <a:lumMod val="90000"/>
                  </a:schemeClr>
                </a:solidFill>
                <a:latin typeface="Calibri" panose="020F0502020204030204" pitchFamily="34" charset="0"/>
                <a:cs typeface="Calibri" panose="020F0502020204030204" pitchFamily="34" charset="0"/>
              </a:rPr>
              <a:t>(Acemoglu et al. 2005)</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45408"/>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lt1"/>
              </a:solidFill>
            </a:endParaRPr>
          </a:p>
        </p:txBody>
      </p:sp>
      <p:sp>
        <p:nvSpPr>
          <p:cNvPr id="4" name="TextBox 3">
            <a:extLst>
              <a:ext uri="{FF2B5EF4-FFF2-40B4-BE49-F238E27FC236}">
                <a16:creationId xmlns:a16="http://schemas.microsoft.com/office/drawing/2014/main" id="{48EA1193-A605-5C9E-DA81-54DF99827F6C}"/>
              </a:ext>
            </a:extLst>
          </p:cNvPr>
          <p:cNvSpPr txBox="1"/>
          <p:nvPr/>
        </p:nvSpPr>
        <p:spPr>
          <a:xfrm>
            <a:off x="263820" y="1837048"/>
            <a:ext cx="8432124" cy="1046440"/>
          </a:xfrm>
          <a:prstGeom prst="rect">
            <a:avLst/>
          </a:prstGeom>
          <a:noFill/>
        </p:spPr>
        <p:txBody>
          <a:bodyPr wrap="square" rtlCol="0">
            <a:spAutoFit/>
          </a:bodyPr>
          <a:lstStyle/>
          <a:p>
            <a:r>
              <a:rPr lang="en-US" sz="1600" b="1" dirty="0">
                <a:solidFill>
                  <a:schemeClr val="tx1"/>
                </a:solidFill>
                <a:latin typeface="Arial" panose="020B0604020202020204" pitchFamily="34" charset="0"/>
                <a:cs typeface="Arial" panose="020B0604020202020204" pitchFamily="34" charset="0"/>
              </a:rPr>
              <a:t>General Hypothesis</a:t>
            </a:r>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        “engaged reformers” benefit the most from &amp; perform the best in globalized economy.</a:t>
            </a:r>
          </a:p>
          <a:p>
            <a:endParaRPr lang="en-US" dirty="0"/>
          </a:p>
        </p:txBody>
      </p:sp>
      <p:sp>
        <p:nvSpPr>
          <p:cNvPr id="2" name="TextBox 1">
            <a:extLst>
              <a:ext uri="{FF2B5EF4-FFF2-40B4-BE49-F238E27FC236}">
                <a16:creationId xmlns:a16="http://schemas.microsoft.com/office/drawing/2014/main" id="{C3147E73-50B4-A73D-AC0C-A6102C4CD923}"/>
              </a:ext>
            </a:extLst>
          </p:cNvPr>
          <p:cNvSpPr txBox="1"/>
          <p:nvPr/>
        </p:nvSpPr>
        <p:spPr>
          <a:xfrm>
            <a:off x="157927" y="574488"/>
            <a:ext cx="1701107" cy="523220"/>
          </a:xfrm>
          <a:prstGeom prst="rect">
            <a:avLst/>
          </a:prstGeom>
          <a:noFill/>
        </p:spPr>
        <p:txBody>
          <a:bodyPr wrap="none" rtlCol="0">
            <a:spAutoFit/>
          </a:bodyPr>
          <a:lstStyle/>
          <a:p>
            <a:r>
              <a:rPr lang="en-US" sz="2800" b="1" dirty="0">
                <a:solidFill>
                  <a:schemeClr val="bg1"/>
                </a:solidFill>
              </a:rPr>
              <a:t>Empirics</a:t>
            </a:r>
          </a:p>
        </p:txBody>
      </p:sp>
    </p:spTree>
    <p:extLst>
      <p:ext uri="{BB962C8B-B14F-4D97-AF65-F5344CB8AC3E}">
        <p14:creationId xmlns:p14="http://schemas.microsoft.com/office/powerpoint/2010/main" val="212737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(regarding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Exports</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Gain in income/productivity/innovation </a:t>
            </a:r>
            <a:r>
              <a:rPr lang="en-US" sz="1000" dirty="0">
                <a:solidFill>
                  <a:srgbClr val="A5A5A5"/>
                </a:solidFill>
                <a:latin typeface="Calibri" panose="020F0502020204030204" pitchFamily="34" charset="0"/>
                <a:cs typeface="Calibri" panose="020F0502020204030204" pitchFamily="34" charset="0"/>
              </a:rPr>
              <a:t>(Bernard et al. 2018; </a:t>
            </a:r>
            <a:r>
              <a:rPr lang="en-US" sz="1000" dirty="0" err="1">
                <a:solidFill>
                  <a:srgbClr val="A5A5A5"/>
                </a:solidFill>
                <a:latin typeface="Calibri" panose="020F0502020204030204" pitchFamily="34" charset="0"/>
                <a:cs typeface="Calibri" panose="020F0502020204030204" pitchFamily="34" charset="0"/>
              </a:rPr>
              <a:t>Helpman</a:t>
            </a:r>
            <a:r>
              <a:rPr lang="en-US" sz="1000" dirty="0">
                <a:solidFill>
                  <a:srgbClr val="A5A5A5"/>
                </a:solidFill>
                <a:latin typeface="Calibri" panose="020F0502020204030204" pitchFamily="34" charset="0"/>
                <a:cs typeface="Calibri" panose="020F0502020204030204" pitchFamily="34" charset="0"/>
              </a:rPr>
              <a:t> and Krugman 1985)</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0.74 (avg. growth rate, 1992-2015)</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External Balance: </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Structural/development issues; demand redistribution </a:t>
            </a:r>
            <a:r>
              <a:rPr lang="en-US" sz="1000" dirty="0">
                <a:solidFill>
                  <a:srgbClr val="A5A5A5"/>
                </a:solidFill>
                <a:latin typeface="Calibri" panose="020F0502020204030204" pitchFamily="34" charset="0"/>
                <a:cs typeface="Calibri" panose="020F0502020204030204" pitchFamily="34" charset="0"/>
              </a:rPr>
              <a:t>(Blanchard and </a:t>
            </a:r>
            <a:r>
              <a:rPr lang="en-US" sz="1000" dirty="0" err="1">
                <a:solidFill>
                  <a:srgbClr val="A5A5A5"/>
                </a:solidFill>
                <a:latin typeface="Calibri" panose="020F0502020204030204" pitchFamily="34" charset="0"/>
                <a:cs typeface="Calibri" panose="020F0502020204030204" pitchFamily="34" charset="0"/>
              </a:rPr>
              <a:t>Milesi</a:t>
            </a:r>
            <a:r>
              <a:rPr lang="en-US" sz="1000" dirty="0">
                <a:solidFill>
                  <a:srgbClr val="A5A5A5"/>
                </a:solidFill>
                <a:latin typeface="Calibri" panose="020F0502020204030204" pitchFamily="34" charset="0"/>
                <a:cs typeface="Calibri" panose="020F0502020204030204" pitchFamily="34" charset="0"/>
              </a:rPr>
              <a:t>-Ferretti 2009; Obstfeld and Rogoff 2009; Chinn and Ito 2021)</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Successful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17 of 20 highest R&amp;D expenditure countries </a:t>
            </a:r>
          </a:p>
          <a:p>
            <a:pPr marL="914400" lvl="1" indent="-317500" algn="l" rtl="0">
              <a:lnSpc>
                <a:spcPct val="115000"/>
              </a:lnSpc>
              <a:spcBef>
                <a:spcPts val="0"/>
              </a:spcBef>
              <a:spcAft>
                <a:spcPts val="0"/>
              </a:spcAft>
              <a:buClr>
                <a:schemeClr val="dk1"/>
              </a:buClr>
              <a:buSzPts val="1400"/>
              <a:buChar char="○"/>
            </a:pPr>
            <a:endParaRPr lang="en-US" dirty="0">
              <a:solidFill>
                <a:schemeClr val="dk1"/>
              </a:solidFill>
              <a:latin typeface="Calibri" panose="020F0502020204030204" pitchFamily="34" charset="0"/>
              <a:cs typeface="Calibri" panose="020F0502020204030204" pitchFamily="34" charset="0"/>
            </a:endParaRPr>
          </a:p>
          <a:p>
            <a:pPr marL="596900" lvl="1" algn="l" rtl="0">
              <a:lnSpc>
                <a:spcPct val="115000"/>
              </a:lnSpc>
              <a:spcBef>
                <a:spcPts val="0"/>
              </a:spcBef>
              <a:spcAft>
                <a:spcPts val="0"/>
              </a:spcAft>
              <a:buClr>
                <a:schemeClr val="dk1"/>
              </a:buClr>
              <a:buSzPts val="1400"/>
            </a:pPr>
            <a:endParaRPr lang="en-US"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EA22B6-1DE6-640F-9836-59D8F6385F6E}"/>
              </a:ext>
            </a:extLst>
          </p:cNvPr>
          <p:cNvSpPr txBox="1"/>
          <p:nvPr/>
        </p:nvSpPr>
        <p:spPr>
          <a:xfrm>
            <a:off x="423512" y="4581625"/>
            <a:ext cx="3592650" cy="246221"/>
          </a:xfrm>
          <a:prstGeom prst="rect">
            <a:avLst/>
          </a:prstGeom>
          <a:noFill/>
        </p:spPr>
        <p:txBody>
          <a:bodyPr wrap="none" rtlCol="0">
            <a:spAutoFit/>
          </a:bodyPr>
          <a:lstStyle/>
          <a:p>
            <a:r>
              <a:rPr lang="en-US" sz="1000" dirty="0">
                <a:sym typeface="Wingdings" pitchFamily="2" charset="2"/>
              </a:rPr>
              <a:t>*trade has spill-over effects (e.g., China shock, dependency)</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09" name="Google Shape;209;p31"/>
          <p:cNvSpPr txBox="1"/>
          <p:nvPr/>
        </p:nvSpPr>
        <p:spPr>
          <a:xfrm>
            <a:off x="240632" y="1497475"/>
            <a:ext cx="1676413"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Gravity model:</a:t>
            </a:r>
            <a:endParaRPr sz="1600" b="1" dirty="0">
              <a:solidFill>
                <a:schemeClr val="dk1"/>
              </a:solidFill>
              <a:latin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sz="1000" dirty="0">
                <a:solidFill>
                  <a:schemeClr val="tx2">
                    <a:lumMod val="75000"/>
                  </a:schemeClr>
                </a:solidFill>
                <a:latin typeface="Calibri" panose="020F0502020204030204" pitchFamily="34" charset="0"/>
                <a:cs typeface="Calibri" panose="020F0502020204030204" pitchFamily="34" charset="0"/>
              </a:rPr>
              <a:t>(Anderson &amp; van </a:t>
            </a:r>
            <a:r>
              <a:rPr lang="en-US" sz="1000" dirty="0" err="1">
                <a:solidFill>
                  <a:schemeClr val="tx2">
                    <a:lumMod val="75000"/>
                  </a:schemeClr>
                </a:solidFill>
                <a:latin typeface="Calibri" panose="020F0502020204030204" pitchFamily="34" charset="0"/>
                <a:cs typeface="Calibri" panose="020F0502020204030204" pitchFamily="34" charset="0"/>
              </a:rPr>
              <a:t>Wincoop</a:t>
            </a:r>
            <a:r>
              <a:rPr lang="en-US" sz="1000" dirty="0">
                <a:solidFill>
                  <a:schemeClr val="tx2">
                    <a:lumMod val="75000"/>
                  </a:schemeClr>
                </a:solidFill>
                <a:latin typeface="Calibri" panose="020F0502020204030204" pitchFamily="34" charset="0"/>
                <a:cs typeface="Calibri" panose="020F0502020204030204" pitchFamily="34" charset="0"/>
              </a:rPr>
              <a:t> 2003; Carnegie 2014; Goldstein et al. 2007; Rose 2004; Yu 2010 …)</a:t>
            </a:r>
          </a:p>
          <a:p>
            <a:pPr marL="0" lvl="0" indent="0" algn="l" rtl="0">
              <a:spcBef>
                <a:spcPts val="1000"/>
              </a:spcBef>
              <a:spcAft>
                <a:spcPts val="0"/>
              </a:spcAft>
              <a:buNone/>
            </a:pPr>
            <a:r>
              <a:rPr lang="en-US" sz="1000" dirty="0">
                <a:solidFill>
                  <a:schemeClr val="tx1"/>
                </a:solidFill>
                <a:latin typeface="Calibri" panose="020F0502020204030204" pitchFamily="34" charset="0"/>
                <a:cs typeface="Calibri" panose="020F0502020204030204" pitchFamily="34" charset="0"/>
              </a:rPr>
              <a:t>“one of the most robust empirical findings” (Chaney 2018)</a:t>
            </a:r>
            <a:endParaRPr sz="1000" dirty="0">
              <a:solidFill>
                <a:schemeClr val="tx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CRE model:</a:t>
            </a:r>
          </a:p>
          <a:p>
            <a:pPr marL="0" lvl="0" indent="0" algn="l"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(correlated random-effects)</a:t>
            </a: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4CF393E-B191-727C-E1E5-B07657D08CB4}"/>
              </a:ext>
            </a:extLst>
          </p:cNvPr>
          <p:cNvSpPr txBox="1"/>
          <p:nvPr/>
        </p:nvSpPr>
        <p:spPr>
          <a:xfrm>
            <a:off x="8301440" y="2852575"/>
            <a:ext cx="849913" cy="1277273"/>
          </a:xfrm>
          <a:prstGeom prst="rect">
            <a:avLst/>
          </a:prstGeom>
          <a:noFill/>
        </p:spPr>
        <p:txBody>
          <a:bodyPr wrap="none" rtlCol="0">
            <a:spAutoFit/>
          </a:bodyPr>
          <a:lstStyle/>
          <a:p>
            <a:r>
              <a:rPr lang="en-US" sz="1200" dirty="0">
                <a:solidFill>
                  <a:srgbClr val="C00000"/>
                </a:solidFill>
                <a:latin typeface="Calibri" panose="020F0502020204030204" pitchFamily="34" charset="0"/>
                <a:cs typeface="Calibri" panose="020F0502020204030204" pitchFamily="34" charset="0"/>
              </a:rPr>
              <a:t>Polity</a:t>
            </a:r>
          </a:p>
          <a:p>
            <a:pPr>
              <a:spcBef>
                <a:spcPts val="600"/>
              </a:spcBef>
            </a:pPr>
            <a:r>
              <a:rPr lang="en-US" sz="1200" dirty="0">
                <a:solidFill>
                  <a:srgbClr val="C00000"/>
                </a:solidFill>
                <a:latin typeface="Calibri" panose="020F0502020204030204" pitchFamily="34" charset="0"/>
                <a:cs typeface="Calibri" panose="020F0502020204030204" pitchFamily="34" charset="0"/>
              </a:rPr>
              <a:t>-5: 45.5%</a:t>
            </a:r>
          </a:p>
          <a:p>
            <a:r>
              <a:rPr lang="en-US" sz="1200" dirty="0">
                <a:solidFill>
                  <a:srgbClr val="C00000"/>
                </a:solidFill>
                <a:latin typeface="Calibri" panose="020F0502020204030204" pitchFamily="34" charset="0"/>
                <a:cs typeface="Calibri" panose="020F0502020204030204" pitchFamily="34" charset="0"/>
              </a:rPr>
              <a:t> 5: 4.6%</a:t>
            </a:r>
          </a:p>
          <a:p>
            <a:endParaRPr lang="en-US" sz="1200" dirty="0">
              <a:solidFill>
                <a:srgbClr val="C00000"/>
              </a:solidFill>
              <a:latin typeface="Calibri" panose="020F0502020204030204" pitchFamily="34" charset="0"/>
              <a:cs typeface="Calibri" panose="020F0502020204030204" pitchFamily="34" charset="0"/>
            </a:endParaRPr>
          </a:p>
          <a:p>
            <a:r>
              <a:rPr lang="en-US" sz="1200" dirty="0">
                <a:solidFill>
                  <a:srgbClr val="C00000"/>
                </a:solidFill>
                <a:latin typeface="Calibri" panose="020F0502020204030204" pitchFamily="34" charset="0"/>
                <a:cs typeface="Calibri" panose="020F0502020204030204" pitchFamily="34" charset="0"/>
              </a:rPr>
              <a:t>-10: 71%</a:t>
            </a:r>
          </a:p>
          <a:p>
            <a:r>
              <a:rPr lang="en-US" sz="1200" dirty="0">
                <a:solidFill>
                  <a:srgbClr val="C00000"/>
                </a:solidFill>
                <a:latin typeface="Calibri" panose="020F0502020204030204" pitchFamily="34" charset="0"/>
                <a:cs typeface="Calibri" panose="020F0502020204030204" pitchFamily="34" charset="0"/>
              </a:rPr>
              <a:t>10: -11.4%</a:t>
            </a:r>
          </a:p>
        </p:txBody>
      </p:sp>
      <p:pic>
        <p:nvPicPr>
          <p:cNvPr id="4" name="Picture 3">
            <a:extLst>
              <a:ext uri="{FF2B5EF4-FFF2-40B4-BE49-F238E27FC236}">
                <a16:creationId xmlns:a16="http://schemas.microsoft.com/office/drawing/2014/main" id="{38B013DD-FEF0-6E5B-F793-1AC9C58195C7}"/>
              </a:ext>
            </a:extLst>
          </p:cNvPr>
          <p:cNvPicPr>
            <a:picLocks noChangeAspect="1"/>
          </p:cNvPicPr>
          <p:nvPr/>
        </p:nvPicPr>
        <p:blipFill>
          <a:blip r:embed="rId3"/>
          <a:stretch>
            <a:fillRect/>
          </a:stretch>
        </p:blipFill>
        <p:spPr>
          <a:xfrm>
            <a:off x="2006247" y="1039377"/>
            <a:ext cx="6205991" cy="4104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0" y="17505"/>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912473"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075648" y="3376967"/>
            <a:ext cx="2935685" cy="8866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ctr" rtl="0">
              <a:lnSpc>
                <a:spcPct val="100000"/>
              </a:lnSpc>
              <a:spcBef>
                <a:spcPts val="504"/>
              </a:spcBef>
              <a:spcAft>
                <a:spcPts val="0"/>
              </a:spcAft>
              <a:buNone/>
            </a:pPr>
            <a:r>
              <a:rPr lang="en-US" sz="1200" b="1" dirty="0">
                <a:solidFill>
                  <a:schemeClr val="dk1"/>
                </a:solidFill>
              </a:rPr>
              <a:t>PhD Candidate, Harvard University</a:t>
            </a:r>
          </a:p>
          <a:p>
            <a:pPr marL="0" marR="0" lvl="0" indent="0" algn="ctr" rtl="0">
              <a:lnSpc>
                <a:spcPct val="100000"/>
              </a:lnSpc>
              <a:spcBef>
                <a:spcPts val="504"/>
              </a:spcBef>
              <a:spcAft>
                <a:spcPts val="0"/>
              </a:spcAft>
              <a:buNone/>
            </a:pPr>
            <a:r>
              <a:rPr lang="en-US" sz="1200" b="1" dirty="0">
                <a:solidFill>
                  <a:schemeClr val="dk1"/>
                </a:solidFill>
              </a:rPr>
              <a:t>APSA, 2025</a:t>
            </a:r>
            <a:endParaRPr sz="1200" b="1" dirty="0">
              <a:solidFill>
                <a:schemeClr val="dk1"/>
              </a:solidFill>
            </a:endParaRPr>
          </a:p>
        </p:txBody>
      </p:sp>
      <p:sp>
        <p:nvSpPr>
          <p:cNvPr id="57" name="Google Shape;57;p13"/>
          <p:cNvSpPr txBox="1"/>
          <p:nvPr/>
        </p:nvSpPr>
        <p:spPr>
          <a:xfrm>
            <a:off x="936149"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dirty="0">
                <a:solidFill>
                  <a:schemeClr val="dk1"/>
                </a:solidFill>
              </a:rPr>
              <a:t>Engaged Reformers, Autocratic Advantages, and the Post-Cold War Reversal</a:t>
            </a:r>
            <a:endParaRPr sz="1800"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3" name="Picture 2">
            <a:extLst>
              <a:ext uri="{FF2B5EF4-FFF2-40B4-BE49-F238E27FC236}">
                <a16:creationId xmlns:a16="http://schemas.microsoft.com/office/drawing/2014/main" id="{89E4A981-4993-55F6-30D7-D0DA2B84D795}"/>
              </a:ext>
            </a:extLst>
          </p:cNvPr>
          <p:cNvPicPr>
            <a:picLocks noChangeAspect="1"/>
          </p:cNvPicPr>
          <p:nvPr/>
        </p:nvPicPr>
        <p:blipFill>
          <a:blip r:embed="rId3"/>
          <a:stretch>
            <a:fillRect/>
          </a:stretch>
        </p:blipFill>
        <p:spPr>
          <a:xfrm>
            <a:off x="1287684" y="1188024"/>
            <a:ext cx="5981218" cy="3955476"/>
          </a:xfrm>
          <a:prstGeom prst="rect">
            <a:avLst/>
          </a:prstGeom>
        </p:spPr>
      </p:pic>
    </p:spTree>
    <p:extLst>
      <p:ext uri="{BB962C8B-B14F-4D97-AF65-F5344CB8AC3E}">
        <p14:creationId xmlns:p14="http://schemas.microsoft.com/office/powerpoint/2010/main" val="380074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3664604"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staggered CBPS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Vary by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by Inst.</a:t>
            </a:r>
            <a:endParaRPr sz="2400" b="1" i="0" u="none" strike="noStrike" cap="none" dirty="0">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721164" cy="307777"/>
          </a:xfrm>
          <a:prstGeom prst="rect">
            <a:avLst/>
          </a:prstGeom>
          <a:noFill/>
        </p:spPr>
        <p:txBody>
          <a:bodyPr wrap="none" rtlCol="0">
            <a:spAutoFit/>
          </a:bodyPr>
          <a:lstStyle/>
          <a:p>
            <a:r>
              <a:rPr lang="en-US" dirty="0"/>
              <a:t>Semi-parametric estimation (Generalized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2.2: by WTO-related Period</a:t>
            </a:r>
            <a:endParaRPr sz="2400" b="1" i="0" u="none" strike="noStrike" cap="none" dirty="0">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Hierarchical Model </a:t>
            </a:r>
          </a:p>
          <a:p>
            <a:endParaRPr lang="en-US"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(Chinn and Ito 2021; Manger and Sattler 2020)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17206" y="2435904"/>
            <a:ext cx="1808551" cy="1217741"/>
          </a:xfrm>
          <a:prstGeom prst="rect">
            <a:avLst/>
          </a:prstGeom>
          <a:noFill/>
          <a:ln>
            <a:noFill/>
          </a:ln>
        </p:spPr>
      </p:pic>
      <p:pic>
        <p:nvPicPr>
          <p:cNvPr id="66" name="Google Shape;66;p14"/>
          <p:cNvPicPr preferRelativeResize="0"/>
          <p:nvPr/>
        </p:nvPicPr>
        <p:blipFill>
          <a:blip r:embed="rId5">
            <a:alphaModFix/>
          </a:blip>
          <a:stretch>
            <a:fillRect/>
          </a:stretch>
        </p:blipFill>
        <p:spPr>
          <a:xfrm>
            <a:off x="4999922" y="3796951"/>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339693" y="2421366"/>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4999922" y="1206760"/>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713149" y="3926384"/>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4999922" y="2461480"/>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7069325" y="120676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 / Crisis</a:t>
            </a:r>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273375" y="1583266"/>
            <a:ext cx="4947239" cy="2650067"/>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5308902" y="1976160"/>
            <a:ext cx="3561723" cy="1477328"/>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“...China’s political regime allows a gradualist approach which blended state control with market, and long-term planning employing economic zones and industrial policies (Lin et al. 2003), as well as the suppression of wages…”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“…India’s democratic system, though more inclusive, must navigate coalition politics, public dissent, and legal constraints, resulting in slow decision-making and low mercantilist policies (</a:t>
            </a:r>
            <a:r>
              <a:rPr lang="en-US" sz="1000" dirty="0" err="1">
                <a:latin typeface="Calibri" panose="020F0502020204030204" pitchFamily="34" charset="0"/>
                <a:cs typeface="Calibri" panose="020F0502020204030204" pitchFamily="34" charset="0"/>
              </a:rPr>
              <a:t>Groth</a:t>
            </a:r>
            <a:r>
              <a:rPr lang="en-US" sz="1000" dirty="0">
                <a:latin typeface="Calibri" panose="020F0502020204030204" pitchFamily="34" charset="0"/>
                <a:cs typeface="Calibri" panose="020F0502020204030204" pitchFamily="34" charset="0"/>
              </a:rPr>
              <a:t> 2006)…”</a:t>
            </a:r>
          </a:p>
        </p:txBody>
      </p:sp>
      <p:sp>
        <p:nvSpPr>
          <p:cNvPr id="4" name="TextBox 3">
            <a:extLst>
              <a:ext uri="{FF2B5EF4-FFF2-40B4-BE49-F238E27FC236}">
                <a16:creationId xmlns:a16="http://schemas.microsoft.com/office/drawing/2014/main" id="{26968136-AFD0-B101-BE64-ACFBDC4B4B70}"/>
              </a:ext>
            </a:extLst>
          </p:cNvPr>
          <p:cNvSpPr txBox="1"/>
          <p:nvPr/>
        </p:nvSpPr>
        <p:spPr>
          <a:xfrm>
            <a:off x="367902" y="4460589"/>
            <a:ext cx="4764446" cy="400110"/>
          </a:xfrm>
          <a:prstGeom prst="rect">
            <a:avLst/>
          </a:prstGeom>
          <a:noFill/>
        </p:spPr>
        <p:txBody>
          <a:bodyPr wrap="none" rtlCol="0">
            <a:spAutoFit/>
          </a:bodyPr>
          <a:lstStyle/>
          <a:p>
            <a:r>
              <a:rPr lang="en-US" sz="1000" dirty="0"/>
              <a:t>Qualitatively similar before 1980s: demographics, economy, trade-related geo … </a:t>
            </a:r>
          </a:p>
          <a:p>
            <a:r>
              <a:rPr lang="en-US" sz="1000" dirty="0"/>
              <a:t>Similar trajectories for decades until China reformed and engaged.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Possible Questions/Competing Theories</a:t>
            </a:r>
            <a:endParaRPr sz="2400" b="1" i="0" u="none" strike="noStrike" cap="none" dirty="0">
              <a:solidFill>
                <a:schemeClr val="lt1"/>
              </a:solidFill>
            </a:endParaRPr>
          </a:p>
        </p:txBody>
      </p:sp>
      <p:sp>
        <p:nvSpPr>
          <p:cNvPr id="295" name="Google Shape;295;p42"/>
          <p:cNvSpPr txBox="1"/>
          <p:nvPr/>
        </p:nvSpPr>
        <p:spPr>
          <a:xfrm>
            <a:off x="439350" y="1158739"/>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Importing credibility?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FDI?</a:t>
            </a: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9144000" cy="3410100"/>
          </a:xfrm>
          <a:prstGeom prst="rect">
            <a:avLst/>
          </a:prstGeom>
          <a:noFill/>
          <a:ln>
            <a:noFill/>
          </a:ln>
        </p:spPr>
        <p:txBody>
          <a:bodyPr spcFirstLastPara="1" wrap="square" lIns="91425" tIns="91425" rIns="91425" bIns="91425" anchor="t" anchorCtr="0">
            <a:noAutofit/>
          </a:bodyPr>
          <a:lstStyle/>
          <a:p>
            <a:pPr marL="457200" lvl="8" indent="-317500">
              <a:spcBef>
                <a:spcPts val="1000"/>
              </a:spcBef>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A theory of unexpected autocratic rise (conceptualizing engaged reformer) ⇒ </a:t>
            </a:r>
            <a:r>
              <a:rPr lang="en-US" sz="1600" b="1" dirty="0">
                <a:solidFill>
                  <a:schemeClr val="dk1"/>
                </a:solidFill>
                <a:latin typeface="Calibri" panose="020F0502020204030204" pitchFamily="34" charset="0"/>
                <a:cs typeface="Calibri" panose="020F0502020204030204" pitchFamily="34" charset="0"/>
              </a:rPr>
              <a:t>external/contextual factor</a:t>
            </a:r>
            <a:endParaRPr lang="en-US" sz="1600"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A system-level examination of neoliberal globalization </a:t>
            </a:r>
          </a:p>
          <a:p>
            <a:pPr marL="457200" lvl="0" indent="-31750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No pessimism: free trade/globalization not inherently wrong (if meeting assumptions)</a:t>
            </a:r>
          </a:p>
          <a:p>
            <a:pPr marL="139700" lvl="0" algn="l" rtl="0">
              <a:lnSpc>
                <a:spcPct val="100000"/>
              </a:lnSpc>
              <a:spcBef>
                <a:spcPts val="1000"/>
              </a:spcBef>
              <a:spcAft>
                <a:spcPts val="0"/>
              </a:spcAft>
              <a:buClr>
                <a:schemeClr val="dk1"/>
              </a:buClr>
              <a:buSzPts val="1400"/>
            </a:pPr>
            <a:endParaRPr lang="en-US" sz="1600" dirty="0">
              <a:solidFill>
                <a:schemeClr val="dk1"/>
              </a:solidFill>
              <a:latin typeface="Calibri" panose="020F0502020204030204" pitchFamily="34" charset="0"/>
              <a:cs typeface="Calibri" panose="020F0502020204030204" pitchFamily="34" charset="0"/>
            </a:endParaRPr>
          </a:p>
          <a:p>
            <a:pPr marL="139700" lvl="0" algn="l" rtl="0">
              <a:lnSpc>
                <a:spcPct val="100000"/>
              </a:lnSpc>
              <a:spcBef>
                <a:spcPts val="1000"/>
              </a:spcBef>
              <a:spcAft>
                <a:spcPts val="0"/>
              </a:spcAft>
              <a:buClr>
                <a:schemeClr val="dk1"/>
              </a:buClr>
              <a:buSzPts val="1400"/>
            </a:pPr>
            <a:r>
              <a:rPr lang="en-US" b="1" dirty="0"/>
              <a:t>Potential future </a:t>
            </a:r>
            <a:r>
              <a:rPr lang="en-US" sz="1600" b="1" dirty="0">
                <a:solidFill>
                  <a:schemeClr val="dk1"/>
                </a:solidFill>
                <a:latin typeface="Calibri" panose="020F0502020204030204" pitchFamily="34" charset="0"/>
                <a:cs typeface="Calibri" panose="020F0502020204030204" pitchFamily="34" charset="0"/>
              </a:rPr>
              <a:t>work:</a:t>
            </a:r>
          </a:p>
          <a:p>
            <a:pPr marL="425450" lvl="0" indent="-28575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MNCs’ investing preferences facing engaged reformer vs. developing democracy.</a:t>
            </a:r>
          </a:p>
          <a:p>
            <a:pPr marL="139700" lvl="2">
              <a:spcBef>
                <a:spcPts val="1000"/>
              </a:spcBef>
              <a:buClr>
                <a:schemeClr val="dk1"/>
              </a:buClr>
              <a:buSzPts val="1400"/>
            </a:pPr>
            <a:r>
              <a:rPr lang="en-US" sz="1600" dirty="0">
                <a:solidFill>
                  <a:schemeClr val="dk1"/>
                </a:solidFill>
                <a:latin typeface="Calibri" panose="020F0502020204030204" pitchFamily="34" charset="0"/>
                <a:cs typeface="Calibri" panose="020F0502020204030204" pitchFamily="34" charset="0"/>
              </a:rPr>
              <a:t>        e.g., Japanese MNCs in Vietnam &amp; the Philippines </a:t>
            </a:r>
          </a:p>
        </p:txBody>
      </p:sp>
      <p:sp>
        <p:nvSpPr>
          <p:cNvPr id="2" name="TextBox 1">
            <a:extLst>
              <a:ext uri="{FF2B5EF4-FFF2-40B4-BE49-F238E27FC236}">
                <a16:creationId xmlns:a16="http://schemas.microsoft.com/office/drawing/2014/main" id="{5B46117D-A526-8DBF-A01A-B148680B4AA4}"/>
              </a:ext>
            </a:extLst>
          </p:cNvPr>
          <p:cNvSpPr txBox="1"/>
          <p:nvPr/>
        </p:nvSpPr>
        <p:spPr>
          <a:xfrm>
            <a:off x="6936072" y="4339917"/>
            <a:ext cx="2097049" cy="523220"/>
          </a:xfrm>
          <a:prstGeom prst="rect">
            <a:avLst/>
          </a:prstGeom>
          <a:noFill/>
        </p:spPr>
        <p:txBody>
          <a:bodyPr wrap="none" rtlCol="0">
            <a:spAutoFit/>
          </a:bodyPr>
          <a:lstStyle/>
          <a:p>
            <a:r>
              <a:rPr lang="en-US" dirty="0"/>
              <a:t>Thank you!</a:t>
            </a:r>
          </a:p>
          <a:p>
            <a:r>
              <a:rPr lang="en-US" dirty="0" err="1"/>
              <a:t>gyean@fas.harvard.edu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164592" y="489633"/>
            <a:ext cx="861141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Autocratic Rise: Economic </a:t>
            </a:r>
            <a:endParaRPr sz="2400" b="1" dirty="0">
              <a:solidFill>
                <a:schemeClr val="bg2">
                  <a:lumMod val="40000"/>
                  <a:lumOff val="60000"/>
                </a:schemeClr>
              </a:solidFill>
            </a:endParaRPr>
          </a:p>
        </p:txBody>
      </p:sp>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rotWithShape="1">
          <a:blip r:embed="rId3"/>
          <a:srcRect l="15060" r="15237" b="24544"/>
          <a:stretch/>
        </p:blipFill>
        <p:spPr>
          <a:xfrm>
            <a:off x="-146742" y="1486301"/>
            <a:ext cx="4133088" cy="316756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0CC2034-715F-4B1A-4A1C-39BDB07E9E5F}"/>
                  </a:ext>
                </a:extLst>
              </p14:cNvPr>
              <p14:cNvContentPartPr/>
              <p14:nvPr/>
            </p14:nvContentPartPr>
            <p14:xfrm>
              <a:off x="7419672" y="4271616"/>
              <a:ext cx="1093320" cy="633960"/>
            </p14:xfrm>
          </p:contentPart>
        </mc:Choice>
        <mc:Fallback xmlns="">
          <p:pic>
            <p:nvPicPr>
              <p:cNvPr id="3" name="Ink 2">
                <a:extLst>
                  <a:ext uri="{FF2B5EF4-FFF2-40B4-BE49-F238E27FC236}">
                    <a16:creationId xmlns:a16="http://schemas.microsoft.com/office/drawing/2014/main" id="{D0CC2034-715F-4B1A-4A1C-39BDB07E9E5F}"/>
                  </a:ext>
                </a:extLst>
              </p:cNvPr>
              <p:cNvPicPr/>
              <p:nvPr/>
            </p:nvPicPr>
            <p:blipFill>
              <a:blip r:embed="rId7"/>
              <a:stretch>
                <a:fillRect/>
              </a:stretch>
            </p:blipFill>
            <p:spPr>
              <a:xfrm>
                <a:off x="7410672" y="4262976"/>
                <a:ext cx="1110960" cy="651600"/>
              </a:xfrm>
              <a:prstGeom prst="rect">
                <a:avLst/>
              </a:prstGeom>
            </p:spPr>
          </p:pic>
        </mc:Fallback>
      </mc:AlternateContent>
      <p:pic>
        <p:nvPicPr>
          <p:cNvPr id="4" name="Picture 3">
            <a:extLst>
              <a:ext uri="{FF2B5EF4-FFF2-40B4-BE49-F238E27FC236}">
                <a16:creationId xmlns:a16="http://schemas.microsoft.com/office/drawing/2014/main" id="{49A1B708-BAFF-9ECA-ADFF-47E7BE195364}"/>
              </a:ext>
            </a:extLst>
          </p:cNvPr>
          <p:cNvPicPr>
            <a:picLocks noChangeAspect="1"/>
          </p:cNvPicPr>
          <p:nvPr/>
        </p:nvPicPr>
        <p:blipFill>
          <a:blip r:embed="rId8"/>
          <a:stretch>
            <a:fillRect/>
          </a:stretch>
        </p:blipFill>
        <p:spPr>
          <a:xfrm>
            <a:off x="2409842" y="0"/>
            <a:ext cx="6918157" cy="3167566"/>
          </a:xfrm>
          <a:prstGeom prst="rect">
            <a:avLst/>
          </a:prstGeom>
        </p:spPr>
      </p:pic>
      <p:pic>
        <p:nvPicPr>
          <p:cNvPr id="84" name="Google Shape;84;p15"/>
          <p:cNvPicPr preferRelativeResize="0"/>
          <p:nvPr/>
        </p:nvPicPr>
        <p:blipFill rotWithShape="1">
          <a:blip r:embed="rId9">
            <a:alphaModFix/>
          </a:blip>
          <a:srcRect l="16936" b="22797"/>
          <a:stretch/>
        </p:blipFill>
        <p:spPr>
          <a:xfrm>
            <a:off x="5130788" y="3044777"/>
            <a:ext cx="4133088" cy="20829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B6E3D5-3AC3-63A3-464A-494544BD6D61}"/>
              </a:ext>
            </a:extLst>
          </p:cNvPr>
          <p:cNvSpPr txBox="1"/>
          <p:nvPr/>
        </p:nvSpPr>
        <p:spPr>
          <a:xfrm>
            <a:off x="1015999" y="820234"/>
            <a:ext cx="6925733" cy="2539670"/>
          </a:xfrm>
          <a:prstGeom prst="rect">
            <a:avLst/>
          </a:prstGeom>
          <a:noFill/>
        </p:spPr>
        <p:txBody>
          <a:bodyPr wrap="square">
            <a:spAutoFit/>
          </a:bodyPr>
          <a:lstStyle/>
          <a:p>
            <a:pPr>
              <a:lnSpc>
                <a:spcPct val="150000"/>
              </a:lnSpc>
            </a:pPr>
            <a:r>
              <a:rPr lang="en-US" sz="1600" i="1" dirty="0"/>
              <a:t>”… With the spectacular economic growth under nondemocracy in China, the eclipse of the Arab Spring, and the recent rise of populist politics in Europe and the United States, the view that </a:t>
            </a:r>
            <a:r>
              <a:rPr lang="en-US" sz="1600" i="1" u="sng" dirty="0"/>
              <a:t>democratic institutions</a:t>
            </a:r>
            <a:r>
              <a:rPr lang="en-US" sz="1600" b="1" i="1" u="sng" dirty="0"/>
              <a:t> </a:t>
            </a:r>
            <a:r>
              <a:rPr lang="en-US" sz="1600" i="1" u="sng" dirty="0"/>
              <a:t>are at best irrelevant and at worst a hindrance</a:t>
            </a:r>
            <a:r>
              <a:rPr lang="en-US" sz="1600" i="1" dirty="0"/>
              <a:t> for economic growth has become increasingly popular in both academia and policy discourse …</a:t>
            </a:r>
          </a:p>
          <a:p>
            <a:pPr>
              <a:lnSpc>
                <a:spcPct val="150000"/>
              </a:lnSpc>
            </a:pPr>
            <a:endParaRPr lang="en-US" sz="1200" dirty="0"/>
          </a:p>
          <a:p>
            <a:pPr algn="r">
              <a:lnSpc>
                <a:spcPct val="150000"/>
              </a:lnSpc>
            </a:pPr>
            <a:r>
              <a:rPr lang="en-US" sz="1600" dirty="0"/>
              <a:t>–– Acemoglu et al. 2019, JPE</a:t>
            </a:r>
          </a:p>
        </p:txBody>
      </p:sp>
      <p:sp>
        <p:nvSpPr>
          <p:cNvPr id="4" name="TextBox 3">
            <a:extLst>
              <a:ext uri="{FF2B5EF4-FFF2-40B4-BE49-F238E27FC236}">
                <a16:creationId xmlns:a16="http://schemas.microsoft.com/office/drawing/2014/main" id="{DD494A83-8E18-6555-87BF-4D7E79F0E1EC}"/>
              </a:ext>
            </a:extLst>
          </p:cNvPr>
          <p:cNvSpPr txBox="1"/>
          <p:nvPr/>
        </p:nvSpPr>
        <p:spPr>
          <a:xfrm>
            <a:off x="3276601" y="3953934"/>
            <a:ext cx="2654894" cy="369332"/>
          </a:xfrm>
          <a:prstGeom prst="rect">
            <a:avLst/>
          </a:prstGeom>
          <a:noFill/>
        </p:spPr>
        <p:txBody>
          <a:bodyPr wrap="none" rtlCol="0">
            <a:spAutoFit/>
          </a:bodyPr>
          <a:lstStyle/>
          <a:p>
            <a:r>
              <a:rPr lang="en-US" sz="1800" b="1" dirty="0">
                <a:sym typeface="Wingdings" pitchFamily="2" charset="2"/>
              </a:rPr>
              <a:t> Pessimistic &amp; why?</a:t>
            </a:r>
            <a:endParaRPr lang="en-US" sz="1800" b="1" dirty="0"/>
          </a:p>
        </p:txBody>
      </p:sp>
    </p:spTree>
    <p:extLst>
      <p:ext uri="{BB962C8B-B14F-4D97-AF65-F5344CB8AC3E}">
        <p14:creationId xmlns:p14="http://schemas.microsoft.com/office/powerpoint/2010/main" val="123364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What Does Literature Say?</a:t>
            </a:r>
            <a:endParaRPr sz="2400" b="1" dirty="0">
              <a:solidFill>
                <a:schemeClr val="lt1"/>
              </a:solidFill>
            </a:endParaRPr>
          </a:p>
        </p:txBody>
      </p:sp>
      <p:sp>
        <p:nvSpPr>
          <p:cNvPr id="101" name="Google Shape;101;p17"/>
          <p:cNvSpPr txBox="1"/>
          <p:nvPr/>
        </p:nvSpPr>
        <p:spPr>
          <a:xfrm>
            <a:off x="374673" y="1701608"/>
            <a:ext cx="4731490" cy="3571767"/>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Growth</a:t>
            </a:r>
            <a:r>
              <a:rPr lang="en-US" sz="1600" dirty="0">
                <a:solidFill>
                  <a:schemeClr val="dk1"/>
                </a:solidFill>
                <a:latin typeface="Calibri" panose="020F0502020204030204" pitchFamily="34" charset="0"/>
                <a:cs typeface="Calibri" panose="020F0502020204030204" pitchFamily="34" charset="0"/>
              </a:rPr>
              <a:t>: mixed</a:t>
            </a:r>
          </a:p>
          <a:p>
            <a:pPr marL="114300" lvl="0" algn="l" rtl="0">
              <a:lnSpc>
                <a:spcPct val="150000"/>
              </a:lnSpc>
              <a:spcBef>
                <a:spcPts val="0"/>
              </a:spcBef>
              <a:spcAft>
                <a:spcPts val="0"/>
              </a:spcAft>
              <a:buClr>
                <a:schemeClr val="dk1"/>
              </a:buClr>
              <a:buSzPts val="1800"/>
            </a:pPr>
            <a:r>
              <a:rPr lang="en-US" sz="1200" dirty="0">
                <a:solidFill>
                  <a:srgbClr val="B7B7B7"/>
                </a:solidFill>
                <a:latin typeface="Calibri" panose="020F0502020204030204" pitchFamily="34" charset="0"/>
                <a:cs typeface="Calibri" panose="020F0502020204030204" pitchFamily="34" charset="0"/>
              </a:rPr>
              <a:t>         (</a:t>
            </a:r>
            <a:r>
              <a:rPr lang="en-US" sz="1200" dirty="0" err="1">
                <a:solidFill>
                  <a:srgbClr val="B7B7B7"/>
                </a:solidFill>
                <a:latin typeface="Calibri" panose="020F0502020204030204" pitchFamily="34" charset="0"/>
                <a:cs typeface="Calibri" panose="020F0502020204030204" pitchFamily="34" charset="0"/>
              </a:rPr>
              <a:t>Przeworski</a:t>
            </a:r>
            <a:r>
              <a:rPr lang="en-US" sz="1200" dirty="0">
                <a:solidFill>
                  <a:srgbClr val="B7B7B7"/>
                </a:solidFill>
                <a:latin typeface="Calibri" panose="020F0502020204030204" pitchFamily="34" charset="0"/>
                <a:cs typeface="Calibri" panose="020F0502020204030204" pitchFamily="34" charset="0"/>
              </a:rPr>
              <a:t> et al. 2000; Barro 1996)</a:t>
            </a:r>
            <a:endParaRPr sz="1600" dirty="0">
              <a:solidFill>
                <a:schemeClr val="dk1"/>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Exports</a:t>
            </a:r>
            <a:r>
              <a:rPr lang="en-US" sz="1600" dirty="0">
                <a:solidFill>
                  <a:schemeClr val="dk1"/>
                </a:solidFill>
                <a:latin typeface="Calibri" panose="020F0502020204030204" pitchFamily="34" charset="0"/>
                <a:cs typeface="Calibri" panose="020F0502020204030204" pitchFamily="34" charset="0"/>
              </a:rPr>
              <a:t>: democracy is better </a:t>
            </a:r>
          </a:p>
          <a:p>
            <a:pPr marL="114300" lvl="0" algn="l" rtl="0">
              <a:spcAft>
                <a:spcPts val="0"/>
              </a:spcAft>
              <a:buClr>
                <a:schemeClr val="dk1"/>
              </a:buClr>
              <a:buSzPts val="1800"/>
            </a:pPr>
            <a:r>
              <a:rPr lang="en-US" sz="1600" dirty="0">
                <a:solidFill>
                  <a:schemeClr val="dk1"/>
                </a:solidFill>
                <a:latin typeface="Calibri" panose="020F0502020204030204" pitchFamily="34" charset="0"/>
                <a:cs typeface="Calibri" panose="020F0502020204030204" pitchFamily="34" charset="0"/>
              </a:rPr>
              <a:t>       </a:t>
            </a:r>
            <a:r>
              <a:rPr lang="en-US" sz="1200" dirty="0">
                <a:solidFill>
                  <a:srgbClr val="B7B7B7"/>
                </a:solidFill>
                <a:latin typeface="Calibri" panose="020F0502020204030204" pitchFamily="34" charset="0"/>
                <a:cs typeface="Calibri" panose="020F0502020204030204" pitchFamily="34" charset="0"/>
              </a:rPr>
              <a:t>(</a:t>
            </a:r>
            <a:r>
              <a:rPr lang="en-US" sz="1200" dirty="0" err="1">
                <a:solidFill>
                  <a:srgbClr val="B7B7B7"/>
                </a:solidFill>
                <a:latin typeface="Calibri" panose="020F0502020204030204" pitchFamily="34" charset="0"/>
                <a:cs typeface="Calibri" panose="020F0502020204030204" pitchFamily="34" charset="0"/>
              </a:rPr>
              <a:t>Eichengreen</a:t>
            </a:r>
            <a:r>
              <a:rPr lang="en-US" sz="1200" dirty="0">
                <a:solidFill>
                  <a:srgbClr val="B7B7B7"/>
                </a:solidFill>
                <a:latin typeface="Calibri" panose="020F0502020204030204" pitchFamily="34" charset="0"/>
                <a:cs typeface="Calibri" panose="020F0502020204030204" pitchFamily="34" charset="0"/>
              </a:rPr>
              <a:t> and </a:t>
            </a:r>
            <a:r>
              <a:rPr lang="en-US" sz="1200" dirty="0" err="1">
                <a:solidFill>
                  <a:srgbClr val="B7B7B7"/>
                </a:solidFill>
                <a:latin typeface="Calibri" panose="020F0502020204030204" pitchFamily="34" charset="0"/>
                <a:cs typeface="Calibri" panose="020F0502020204030204" pitchFamily="34" charset="0"/>
              </a:rPr>
              <a:t>Leblang</a:t>
            </a:r>
            <a:r>
              <a:rPr lang="en-US" sz="1200" dirty="0">
                <a:solidFill>
                  <a:srgbClr val="B7B7B7"/>
                </a:solidFill>
                <a:latin typeface="Calibri" panose="020F0502020204030204" pitchFamily="34" charset="0"/>
                <a:cs typeface="Calibri" panose="020F0502020204030204" pitchFamily="34" charset="0"/>
              </a:rPr>
              <a:t> 2007; Levchenko 2007; Yu 2010)</a:t>
            </a:r>
          </a:p>
          <a:p>
            <a:pPr marL="457200" indent="-342900">
              <a:lnSpc>
                <a:spcPct val="150000"/>
              </a:lnSpc>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Institutional theory</a:t>
            </a:r>
            <a:r>
              <a:rPr lang="en-US" sz="1600" dirty="0">
                <a:solidFill>
                  <a:schemeClr val="dk1"/>
                </a:solidFill>
                <a:latin typeface="Calibri" panose="020F0502020204030204" pitchFamily="34" charset="0"/>
                <a:cs typeface="Calibri" panose="020F0502020204030204" pitchFamily="34" charset="0"/>
              </a:rPr>
              <a:t>: inclusiveness is better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(Acemoglu et al. 2001; Acemoglu et al. 2012; North 1990)</a:t>
            </a:r>
          </a:p>
          <a:p>
            <a:pPr marL="457200" lvl="0" indent="-342900">
              <a:lnSpc>
                <a:spcPct val="150000"/>
              </a:lnSpc>
              <a:spcBef>
                <a:spcPts val="600"/>
              </a:spcBef>
              <a:buClr>
                <a:schemeClr val="dk1"/>
              </a:buClr>
              <a:buSzPts val="1800"/>
              <a:buChar char="●"/>
            </a:pPr>
            <a:endParaRPr lang="en-US" sz="1200" dirty="0">
              <a:solidFill>
                <a:srgbClr val="B7B7B7"/>
              </a:solidFill>
              <a:latin typeface="Calibri" panose="020F0502020204030204" pitchFamily="34" charset="0"/>
              <a:cs typeface="Calibri" panose="020F0502020204030204" pitchFamily="34" charset="0"/>
            </a:endParaRPr>
          </a:p>
          <a:p>
            <a:pPr marL="114300">
              <a:lnSpc>
                <a:spcPct val="150000"/>
              </a:lnSpc>
              <a:buClr>
                <a:schemeClr val="dk1"/>
              </a:buClr>
              <a:buSzPts val="1800"/>
            </a:pPr>
            <a:endParaRPr lang="en-US" sz="1200" dirty="0">
              <a:solidFill>
                <a:srgbClr val="B7B7B7"/>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102" name="Google Shape;102;p17"/>
          <p:cNvSpPr txBox="1"/>
          <p:nvPr/>
        </p:nvSpPr>
        <p:spPr>
          <a:xfrm>
            <a:off x="5579600" y="2234995"/>
            <a:ext cx="365929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Mostly use </a:t>
            </a:r>
            <a:r>
              <a:rPr lang="en-US" dirty="0">
                <a:solidFill>
                  <a:srgbClr val="C00000"/>
                </a:solidFill>
                <a:latin typeface="Calibri" panose="020F0502020204030204" pitchFamily="34" charset="0"/>
                <a:cs typeface="Calibri" panose="020F0502020204030204" pitchFamily="34" charset="0"/>
              </a:rPr>
              <a:t>pre-2000 data</a:t>
            </a:r>
            <a:endParaRPr dirty="0">
              <a:solidFill>
                <a:srgbClr val="C00000"/>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Primarily on </a:t>
            </a:r>
            <a:r>
              <a:rPr lang="en-US" dirty="0">
                <a:solidFill>
                  <a:srgbClr val="C00000"/>
                </a:solidFill>
                <a:latin typeface="Calibri" panose="020F0502020204030204" pitchFamily="34" charset="0"/>
                <a:cs typeface="Calibri" panose="020F0502020204030204" pitchFamily="34" charset="0"/>
              </a:rPr>
              <a:t>internal mechanisms</a:t>
            </a:r>
          </a:p>
          <a:p>
            <a:pPr marL="457200" lvl="0" indent="-317500" algn="l" rtl="0">
              <a:spcBef>
                <a:spcPts val="0"/>
              </a:spcBef>
              <a:spcAft>
                <a:spcPts val="0"/>
              </a:spcAft>
              <a:buClr>
                <a:schemeClr val="dk1"/>
              </a:buClr>
              <a:buSzPts val="1400"/>
              <a:buChar char="●"/>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Ignores </a:t>
            </a:r>
            <a:r>
              <a:rPr lang="en-US" dirty="0">
                <a:solidFill>
                  <a:srgbClr val="C00000"/>
                </a:solidFill>
                <a:latin typeface="Calibri" panose="020F0502020204030204" pitchFamily="34" charset="0"/>
                <a:cs typeface="Calibri" panose="020F0502020204030204" pitchFamily="34" charset="0"/>
              </a:rPr>
              <a:t>contextual transformation</a:t>
            </a:r>
            <a:r>
              <a:rPr lang="en-US" dirty="0">
                <a:solidFill>
                  <a:schemeClr val="dk1"/>
                </a:solidFill>
                <a:latin typeface="Calibri" panose="020F0502020204030204" pitchFamily="34" charset="0"/>
                <a:cs typeface="Calibri" panose="020F0502020204030204" pitchFamily="34" charset="0"/>
              </a:rPr>
              <a:t>: post-1990 </a:t>
            </a:r>
            <a:r>
              <a:rPr lang="en-US" dirty="0">
                <a:solidFill>
                  <a:schemeClr val="tx1"/>
                </a:solidFill>
                <a:latin typeface="Calibri" panose="020F0502020204030204" pitchFamily="34" charset="0"/>
                <a:cs typeface="Calibri" panose="020F0502020204030204" pitchFamily="34" charset="0"/>
              </a:rPr>
              <a:t>globalization</a:t>
            </a:r>
          </a:p>
          <a:p>
            <a:pPr marL="457200" lvl="0" indent="-317500" algn="l" rtl="0">
              <a:spcBef>
                <a:spcPts val="0"/>
              </a:spcBef>
              <a:spcAft>
                <a:spcPts val="0"/>
              </a:spcAft>
              <a:buClr>
                <a:schemeClr val="dk1"/>
              </a:buClr>
              <a:buSzPts val="1400"/>
              <a:buChar char="●"/>
            </a:pPr>
            <a:endParaRPr lang="en-US" dirty="0">
              <a:solidFill>
                <a:srgbClr val="C00000"/>
              </a:solidFill>
              <a:latin typeface="Calibri" panose="020F0502020204030204" pitchFamily="34" charset="0"/>
              <a:cs typeface="Calibri" panose="020F0502020204030204" pitchFamily="34" charset="0"/>
            </a:endParaRPr>
          </a:p>
        </p:txBody>
      </p:sp>
      <p:pic>
        <p:nvPicPr>
          <p:cNvPr id="103" name="Google Shape;103;p17"/>
          <p:cNvPicPr preferRelativeResize="0"/>
          <p:nvPr/>
        </p:nvPicPr>
        <p:blipFill>
          <a:blip r:embed="rId3">
            <a:alphaModFix/>
          </a:blip>
          <a:stretch>
            <a:fillRect/>
          </a:stretch>
        </p:blipFill>
        <p:spPr>
          <a:xfrm>
            <a:off x="5263975" y="1854200"/>
            <a:ext cx="315625" cy="2137544"/>
          </a:xfrm>
          <a:prstGeom prst="rect">
            <a:avLst/>
          </a:prstGeom>
          <a:noFill/>
          <a:ln>
            <a:noFill/>
          </a:ln>
        </p:spPr>
      </p:pic>
    </p:spTree>
    <p:extLst>
      <p:ext uri="{BB962C8B-B14F-4D97-AF65-F5344CB8AC3E}">
        <p14:creationId xmlns:p14="http://schemas.microsoft.com/office/powerpoint/2010/main" val="30819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7495963" cy="523220"/>
          </a:xfrm>
          <a:prstGeom prst="rect">
            <a:avLst/>
          </a:prstGeom>
          <a:noFill/>
        </p:spPr>
        <p:txBody>
          <a:bodyPr wrap="none" rtlCol="0">
            <a:spAutoFit/>
          </a:bodyPr>
          <a:lstStyle/>
          <a:p>
            <a:r>
              <a:rPr lang="en-US" sz="2800" b="1" dirty="0">
                <a:solidFill>
                  <a:schemeClr val="bg1"/>
                </a:solidFill>
              </a:rPr>
              <a:t>Historical Pict.: Contextual Transformation</a:t>
            </a:r>
          </a:p>
        </p:txBody>
      </p:sp>
      <p:sp>
        <p:nvSpPr>
          <p:cNvPr id="7" name="TextBox 6">
            <a:extLst>
              <a:ext uri="{FF2B5EF4-FFF2-40B4-BE49-F238E27FC236}">
                <a16:creationId xmlns:a16="http://schemas.microsoft.com/office/drawing/2014/main" id="{95ACC30A-02C1-2EF3-F46E-780F55970E42}"/>
              </a:ext>
            </a:extLst>
          </p:cNvPr>
          <p:cNvSpPr txBox="1"/>
          <p:nvPr/>
        </p:nvSpPr>
        <p:spPr>
          <a:xfrm>
            <a:off x="325781" y="1535001"/>
            <a:ext cx="3944468" cy="1523494"/>
          </a:xfrm>
          <a:prstGeom prst="rect">
            <a:avLst/>
          </a:prstGeom>
          <a:noFill/>
        </p:spPr>
        <p:txBody>
          <a:bodyPr wrap="square">
            <a:spAutoFit/>
          </a:bodyPr>
          <a:lstStyle/>
          <a:p>
            <a:r>
              <a:rPr lang="en-US" sz="1600" b="1" dirty="0"/>
              <a:t>Pre-1990 (Cold War): </a:t>
            </a:r>
          </a:p>
          <a:p>
            <a:pPr marL="285750" indent="-285750">
              <a:spcBef>
                <a:spcPts val="600"/>
              </a:spcBef>
              <a:buFont typeface="Arial" panose="020B0604020202020204" pitchFamily="34" charset="0"/>
              <a:buChar char="•"/>
            </a:pPr>
            <a:r>
              <a:rPr lang="en-US" sz="1200" dirty="0"/>
              <a:t>Limited econ exchange, regional blocs</a:t>
            </a:r>
          </a:p>
          <a:p>
            <a:pPr marL="285750" indent="-285750">
              <a:spcBef>
                <a:spcPts val="600"/>
              </a:spcBef>
              <a:buFont typeface="Arial" panose="020B0604020202020204" pitchFamily="34" charset="0"/>
              <a:buChar char="•"/>
            </a:pPr>
            <a:r>
              <a:rPr lang="en-US" sz="1200" dirty="0"/>
              <a:t>Many dev nations closed/inward-looking (e.g., ISI), “trade skepticism” </a:t>
            </a:r>
            <a:r>
              <a:rPr lang="en-US" sz="1200" dirty="0">
                <a:solidFill>
                  <a:schemeClr val="bg2">
                    <a:lumMod val="60000"/>
                    <a:lumOff val="40000"/>
                  </a:schemeClr>
                </a:solidFill>
              </a:rPr>
              <a:t> </a:t>
            </a:r>
            <a:r>
              <a:rPr lang="en-US" sz="1000" dirty="0">
                <a:solidFill>
                  <a:schemeClr val="bg2">
                    <a:lumMod val="60000"/>
                    <a:lumOff val="40000"/>
                  </a:schemeClr>
                </a:solidFill>
              </a:rPr>
              <a:t>(Sachs and Warner 1995)</a:t>
            </a:r>
            <a:endParaRPr lang="en-US" sz="1000" dirty="0"/>
          </a:p>
          <a:p>
            <a:pPr marL="285750" indent="-285750">
              <a:spcBef>
                <a:spcPts val="600"/>
              </a:spcBef>
              <a:buFont typeface="Arial" panose="020B0604020202020204" pitchFamily="34" charset="0"/>
              <a:buChar char="•"/>
            </a:pPr>
            <a:r>
              <a:rPr lang="en-US" sz="1200" dirty="0"/>
              <a:t>Stagnation/crisis in 1980s-90s  </a:t>
            </a:r>
            <a:endParaRPr lang="en-US" sz="1200" dirty="0">
              <a:solidFill>
                <a:schemeClr val="bg2">
                  <a:lumMod val="60000"/>
                  <a:lumOff val="40000"/>
                </a:schemeClr>
              </a:solidFill>
            </a:endParaRPr>
          </a:p>
          <a:p>
            <a:endParaRPr lang="en-US" dirty="0"/>
          </a:p>
        </p:txBody>
      </p:sp>
      <p:sp>
        <p:nvSpPr>
          <p:cNvPr id="10" name="TextBox 9">
            <a:extLst>
              <a:ext uri="{FF2B5EF4-FFF2-40B4-BE49-F238E27FC236}">
                <a16:creationId xmlns:a16="http://schemas.microsoft.com/office/drawing/2014/main" id="{E9D198EB-2672-2F1F-152E-1848504E1008}"/>
              </a:ext>
            </a:extLst>
          </p:cNvPr>
          <p:cNvSpPr txBox="1"/>
          <p:nvPr/>
        </p:nvSpPr>
        <p:spPr>
          <a:xfrm>
            <a:off x="6784999" y="3624418"/>
            <a:ext cx="1597591" cy="577081"/>
          </a:xfrm>
          <a:prstGeom prst="rect">
            <a:avLst/>
          </a:prstGeom>
          <a:noFill/>
        </p:spPr>
        <p:txBody>
          <a:bodyPr wrap="square" rtlCol="0">
            <a:spAutoFit/>
          </a:bodyPr>
          <a:lstStyle/>
          <a:p>
            <a:r>
              <a:rPr lang="en-US" sz="1050" dirty="0">
                <a:sym typeface="Wingdings" pitchFamily="2" charset="2"/>
              </a:rPr>
              <a:t>Critical for autocracy: weak internal demand &amp; credibility</a:t>
            </a:r>
            <a:endParaRPr lang="en-US" sz="1200" dirty="0"/>
          </a:p>
        </p:txBody>
      </p:sp>
      <p:sp>
        <p:nvSpPr>
          <p:cNvPr id="11" name="TextBox 10">
            <a:extLst>
              <a:ext uri="{FF2B5EF4-FFF2-40B4-BE49-F238E27FC236}">
                <a16:creationId xmlns:a16="http://schemas.microsoft.com/office/drawing/2014/main" id="{D8D106A6-E1EC-D4B6-F173-DCDD4D0315E2}"/>
              </a:ext>
            </a:extLst>
          </p:cNvPr>
          <p:cNvSpPr txBox="1"/>
          <p:nvPr/>
        </p:nvSpPr>
        <p:spPr>
          <a:xfrm rot="5246917">
            <a:off x="7264761" y="3275352"/>
            <a:ext cx="377026" cy="307777"/>
          </a:xfrm>
          <a:prstGeom prst="rect">
            <a:avLst/>
          </a:prstGeom>
          <a:noFill/>
        </p:spPr>
        <p:txBody>
          <a:bodyPr wrap="none" rtlCol="0">
            <a:spAutoFit/>
          </a:bodyPr>
          <a:lstStyle/>
          <a:p>
            <a:r>
              <a:rPr lang="en-US" dirty="0">
                <a:sym typeface="Wingdings" pitchFamily="2" charset="2"/>
              </a:rPr>
              <a:t></a:t>
            </a:r>
            <a:endParaRPr lang="en-US" dirty="0"/>
          </a:p>
        </p:txBody>
      </p:sp>
      <p:sp>
        <p:nvSpPr>
          <p:cNvPr id="12" name="TextBox 11">
            <a:extLst>
              <a:ext uri="{FF2B5EF4-FFF2-40B4-BE49-F238E27FC236}">
                <a16:creationId xmlns:a16="http://schemas.microsoft.com/office/drawing/2014/main" id="{026975EB-72A1-41F9-4214-73F56E54A866}"/>
              </a:ext>
            </a:extLst>
          </p:cNvPr>
          <p:cNvSpPr txBox="1"/>
          <p:nvPr/>
        </p:nvSpPr>
        <p:spPr>
          <a:xfrm>
            <a:off x="4873752" y="1361450"/>
            <a:ext cx="3843883" cy="2139047"/>
          </a:xfrm>
          <a:prstGeom prst="rect">
            <a:avLst/>
          </a:prstGeom>
          <a:noFill/>
        </p:spPr>
        <p:txBody>
          <a:bodyPr wrap="square" rtlCol="0">
            <a:spAutoFit/>
          </a:bodyPr>
          <a:lstStyle/>
          <a:p>
            <a:endParaRPr lang="en-US" sz="1200" dirty="0"/>
          </a:p>
          <a:p>
            <a:r>
              <a:rPr lang="en-US" sz="1600" b="1" dirty="0"/>
              <a:t>Post-1990: </a:t>
            </a:r>
          </a:p>
          <a:p>
            <a:pPr marL="285750" indent="-285750">
              <a:spcBef>
                <a:spcPts val="600"/>
              </a:spcBef>
              <a:buFont typeface="Arial" panose="020B0604020202020204" pitchFamily="34" charset="0"/>
              <a:buChar char="•"/>
            </a:pPr>
            <a:r>
              <a:rPr lang="en-US" sz="1200" dirty="0"/>
              <a:t>“Hyper-globalization”: trade, finance, GVC … </a:t>
            </a:r>
            <a:r>
              <a:rPr lang="en-US" sz="1000" dirty="0">
                <a:solidFill>
                  <a:schemeClr val="bg2">
                    <a:lumMod val="60000"/>
                    <a:lumOff val="40000"/>
                  </a:schemeClr>
                </a:solidFill>
              </a:rPr>
              <a:t>(Baldwin 2016; Rodrik 2012)</a:t>
            </a:r>
          </a:p>
          <a:p>
            <a:pPr marL="285750" indent="-285750">
              <a:spcBef>
                <a:spcPts val="600"/>
              </a:spcBef>
              <a:buFont typeface="Arial" panose="020B0604020202020204" pitchFamily="34" charset="0"/>
              <a:buChar char="•"/>
            </a:pPr>
            <a:r>
              <a:rPr lang="en-US" sz="1200" dirty="0"/>
              <a:t>Market-oriented, outward-looking reforms</a:t>
            </a:r>
          </a:p>
          <a:p>
            <a:pPr marL="285750" indent="-285750">
              <a:spcBef>
                <a:spcPts val="600"/>
              </a:spcBef>
              <a:buFont typeface="Arial" panose="020B0604020202020204" pitchFamily="34" charset="0"/>
              <a:buChar char="•"/>
            </a:pPr>
            <a:r>
              <a:rPr lang="en-US" sz="1200" dirty="0"/>
              <a:t>Western engagement (e.g., WTO/IMF): credibility, market access, capital, technology … </a:t>
            </a:r>
            <a:r>
              <a:rPr lang="en-US" sz="1000" dirty="0">
                <a:solidFill>
                  <a:schemeClr val="bg2">
                    <a:lumMod val="60000"/>
                    <a:lumOff val="40000"/>
                  </a:schemeClr>
                </a:solidFill>
              </a:rPr>
              <a:t>(Arias et al. 2018; </a:t>
            </a:r>
            <a:r>
              <a:rPr lang="en-US" sz="1000" dirty="0" err="1">
                <a:solidFill>
                  <a:schemeClr val="bg2">
                    <a:lumMod val="60000"/>
                    <a:lumOff val="40000"/>
                  </a:schemeClr>
                </a:solidFill>
              </a:rPr>
              <a:t>Baccini</a:t>
            </a:r>
            <a:r>
              <a:rPr lang="en-US" sz="1000" dirty="0">
                <a:solidFill>
                  <a:schemeClr val="bg2">
                    <a:lumMod val="60000"/>
                    <a:lumOff val="40000"/>
                  </a:schemeClr>
                </a:solidFill>
              </a:rPr>
              <a:t> and </a:t>
            </a:r>
            <a:r>
              <a:rPr lang="en-US" sz="1000" dirty="0" err="1">
                <a:solidFill>
                  <a:schemeClr val="bg2">
                    <a:lumMod val="60000"/>
                    <a:lumOff val="40000"/>
                  </a:schemeClr>
                </a:solidFill>
              </a:rPr>
              <a:t>Urpelainen</a:t>
            </a:r>
            <a:r>
              <a:rPr lang="en-US" sz="1000" dirty="0">
                <a:solidFill>
                  <a:schemeClr val="bg2">
                    <a:lumMod val="60000"/>
                    <a:lumOff val="40000"/>
                  </a:schemeClr>
                </a:solidFill>
              </a:rPr>
              <a:t> 2015; Baldwin 2016; Hafner-Burton and Schneider 2019). </a:t>
            </a:r>
          </a:p>
          <a:p>
            <a:endParaRPr lang="en-US" sz="1200" dirty="0"/>
          </a:p>
        </p:txBody>
      </p:sp>
    </p:spTree>
    <p:extLst>
      <p:ext uri="{BB962C8B-B14F-4D97-AF65-F5344CB8AC3E}">
        <p14:creationId xmlns:p14="http://schemas.microsoft.com/office/powerpoint/2010/main" val="466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8467"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5118709" cy="523220"/>
          </a:xfrm>
          <a:prstGeom prst="rect">
            <a:avLst/>
          </a:prstGeom>
          <a:noFill/>
        </p:spPr>
        <p:txBody>
          <a:bodyPr wrap="none" rtlCol="0">
            <a:spAutoFit/>
          </a:bodyPr>
          <a:lstStyle/>
          <a:p>
            <a:r>
              <a:rPr lang="en-US" sz="2800" b="1" dirty="0">
                <a:solidFill>
                  <a:schemeClr val="bg1"/>
                </a:solidFill>
              </a:rPr>
              <a:t>Example: International Trade</a:t>
            </a:r>
          </a:p>
        </p:txBody>
      </p:sp>
      <p:pic>
        <p:nvPicPr>
          <p:cNvPr id="4" name="Picture 3">
            <a:extLst>
              <a:ext uri="{FF2B5EF4-FFF2-40B4-BE49-F238E27FC236}">
                <a16:creationId xmlns:a16="http://schemas.microsoft.com/office/drawing/2014/main" id="{A701B4A3-9C56-87F2-D197-B6CAF2616697}"/>
              </a:ext>
            </a:extLst>
          </p:cNvPr>
          <p:cNvPicPr>
            <a:picLocks noChangeAspect="1"/>
          </p:cNvPicPr>
          <p:nvPr/>
        </p:nvPicPr>
        <p:blipFill>
          <a:blip r:embed="rId2"/>
          <a:stretch>
            <a:fillRect/>
          </a:stretch>
        </p:blipFill>
        <p:spPr>
          <a:xfrm>
            <a:off x="-263215" y="1123829"/>
            <a:ext cx="4538632" cy="2430893"/>
          </a:xfrm>
          <a:prstGeom prst="rect">
            <a:avLst/>
          </a:prstGeom>
        </p:spPr>
      </p:pic>
      <p:pic>
        <p:nvPicPr>
          <p:cNvPr id="5" name="Picture 4">
            <a:extLst>
              <a:ext uri="{FF2B5EF4-FFF2-40B4-BE49-F238E27FC236}">
                <a16:creationId xmlns:a16="http://schemas.microsoft.com/office/drawing/2014/main" id="{8125FE33-DBBD-8685-922A-0783A39886B9}"/>
              </a:ext>
            </a:extLst>
          </p:cNvPr>
          <p:cNvPicPr>
            <a:picLocks noChangeAspect="1"/>
          </p:cNvPicPr>
          <p:nvPr/>
        </p:nvPicPr>
        <p:blipFill>
          <a:blip r:embed="rId3"/>
          <a:stretch>
            <a:fillRect/>
          </a:stretch>
        </p:blipFill>
        <p:spPr>
          <a:xfrm>
            <a:off x="4275417" y="2675050"/>
            <a:ext cx="4538632" cy="2136112"/>
          </a:xfrm>
          <a:prstGeom prst="rect">
            <a:avLst/>
          </a:prstGeom>
        </p:spPr>
      </p:pic>
    </p:spTree>
    <p:extLst>
      <p:ext uri="{BB962C8B-B14F-4D97-AF65-F5344CB8AC3E}">
        <p14:creationId xmlns:p14="http://schemas.microsoft.com/office/powerpoint/2010/main" val="19516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76369" y="506567"/>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The Argument/Theory</a:t>
            </a:r>
            <a:endParaRPr sz="2400" b="1" i="0" u="none" strike="noStrike" cap="none" dirty="0">
              <a:solidFill>
                <a:schemeClr val="lt1"/>
              </a:solidFill>
            </a:endParaRPr>
          </a:p>
        </p:txBody>
      </p:sp>
      <p:sp>
        <p:nvSpPr>
          <p:cNvPr id="110" name="Google Shape;110;p18"/>
          <p:cNvSpPr/>
          <p:nvPr/>
        </p:nvSpPr>
        <p:spPr>
          <a:xfrm>
            <a:off x="201250" y="1601975"/>
            <a:ext cx="9756566" cy="3051892"/>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Driven by a special form of autocratic regime types: “</a:t>
            </a:r>
            <a:r>
              <a:rPr lang="en-US" sz="1600" u="sng" dirty="0">
                <a:solidFill>
                  <a:schemeClr val="tx1"/>
                </a:solidFill>
                <a:latin typeface="Calibri" panose="020F0502020204030204" pitchFamily="34" charset="0"/>
                <a:cs typeface="Calibri" panose="020F0502020204030204" pitchFamily="34" charset="0"/>
              </a:rPr>
              <a:t>engaged reformers</a:t>
            </a:r>
            <a:r>
              <a:rPr lang="en-US" sz="1600" dirty="0">
                <a:solidFill>
                  <a:schemeClr val="tx1"/>
                </a:solidFill>
                <a:latin typeface="Calibri" panose="020F0502020204030204" pitchFamily="34" charset="0"/>
                <a:cs typeface="Calibri" panose="020F0502020204030204" pitchFamily="34" charset="0"/>
              </a:rPr>
              <a:t>”</a:t>
            </a:r>
            <a:r>
              <a:rPr lang="en-US" sz="1600" dirty="0">
                <a:solidFill>
                  <a:schemeClr val="dk1"/>
                </a:solidFill>
                <a:latin typeface="Calibri" panose="020F0502020204030204" pitchFamily="34" charset="0"/>
                <a:cs typeface="Calibri" panose="020F0502020204030204" pitchFamily="34" charset="0"/>
              </a:rPr>
              <a:t> </a:t>
            </a:r>
          </a:p>
          <a:p>
            <a:pPr marL="571500" lvl="1">
              <a:lnSpc>
                <a:spcPct val="150000"/>
              </a:lnSpc>
              <a:spcBef>
                <a:spcPts val="600"/>
              </a:spcBef>
              <a:buClr>
                <a:schemeClr val="dk1"/>
              </a:buClr>
              <a:buSzPts val="1800"/>
            </a:pPr>
            <a:r>
              <a:rPr lang="en-US" dirty="0">
                <a:solidFill>
                  <a:schemeClr val="dk1"/>
                </a:solidFill>
                <a:latin typeface="Calibri" panose="020F0502020204030204" pitchFamily="34" charset="0"/>
                <a:cs typeface="Calibri" panose="020F0502020204030204" pitchFamily="34" charset="0"/>
              </a:rPr>
              <a:t>  1) economically reformed: credibility, incentive of actors </a:t>
            </a:r>
          </a:p>
          <a:p>
            <a:pPr marL="571500" lvl="1">
              <a:lnSpc>
                <a:spcPct val="150000"/>
              </a:lnSpc>
              <a:buClr>
                <a:schemeClr val="dk1"/>
              </a:buClr>
              <a:buSzPts val="1800"/>
            </a:pPr>
            <a:r>
              <a:rPr lang="en-US" dirty="0">
                <a:solidFill>
                  <a:schemeClr val="dk1"/>
                </a:solidFill>
                <a:latin typeface="Calibri" panose="020F0502020204030204" pitchFamily="34" charset="0"/>
                <a:cs typeface="Calibri" panose="020F0502020204030204" pitchFamily="34" charset="0"/>
              </a:rPr>
              <a:t>  2) economically engaged: market access, resources, information, credibility    </a:t>
            </a:r>
          </a:p>
          <a:p>
            <a:pPr marL="571500" lvl="1">
              <a:buClr>
                <a:schemeClr val="dk1"/>
              </a:buClr>
              <a:buSzPts val="1800"/>
            </a:pPr>
            <a:endParaRPr lang="en-US" dirty="0">
              <a:solidFill>
                <a:schemeClr val="dk1"/>
              </a:solidFill>
              <a:latin typeface="Calibri" panose="020F0502020204030204" pitchFamily="34" charset="0"/>
              <a:cs typeface="Calibri" panose="020F0502020204030204" pitchFamily="34" charset="0"/>
            </a:endParaRPr>
          </a:p>
          <a:p>
            <a:pPr marL="571500" lvl="1">
              <a:buClr>
                <a:schemeClr val="dk1"/>
              </a:buClr>
              <a:buSzPts val="1800"/>
            </a:pPr>
            <a:r>
              <a:rPr lang="en-US" dirty="0">
                <a:solidFill>
                  <a:schemeClr val="dk1"/>
                </a:solidFill>
                <a:latin typeface="Calibri" panose="020F0502020204030204" pitchFamily="34" charset="0"/>
                <a:cs typeface="Calibri" panose="020F0502020204030204" pitchFamily="34" charset="0"/>
              </a:rPr>
              <a:t>       </a:t>
            </a:r>
            <a:endParaRPr lang="en-US" i="1" dirty="0">
              <a:solidFill>
                <a:schemeClr val="tx1"/>
              </a:solidFill>
              <a:latin typeface="Calibri" panose="020F0502020204030204" pitchFamily="34" charset="0"/>
              <a:cs typeface="Calibri" panose="020F0502020204030204" pitchFamily="34" charset="0"/>
            </a:endParaRPr>
          </a:p>
          <a:p>
            <a:pPr marL="571500" marR="0" lvl="1" algn="l" rtl="0">
              <a:lnSpc>
                <a:spcPct val="150000"/>
              </a:lnSpc>
              <a:spcBef>
                <a:spcPts val="0"/>
              </a:spcBef>
              <a:spcAft>
                <a:spcPts val="0"/>
              </a:spcAft>
              <a:buClr>
                <a:schemeClr val="dk1"/>
              </a:buClr>
              <a:buSzPts val="1800"/>
            </a:pPr>
            <a:r>
              <a:rPr lang="en-US" i="1" dirty="0">
                <a:solidFill>
                  <a:schemeClr val="dk1"/>
                </a:solidFill>
                <a:latin typeface="Calibri" panose="020F0502020204030204" pitchFamily="34" charset="0"/>
                <a:cs typeface="Calibri" panose="020F0502020204030204" pitchFamily="34" charset="0"/>
              </a:rPr>
              <a:t>              Stronger</a:t>
            </a:r>
            <a:r>
              <a:rPr lang="en-US" dirty="0">
                <a:solidFill>
                  <a:schemeClr val="dk1"/>
                </a:solidFill>
                <a:latin typeface="Calibri" panose="020F0502020204030204" pitchFamily="34" charset="0"/>
                <a:cs typeface="Calibri" panose="020F0502020204030204" pitchFamily="34" charset="0"/>
              </a:rPr>
              <a:t> inst./non-inst. abilities to compete for </a:t>
            </a:r>
            <a:r>
              <a:rPr lang="en-US" i="1" u="sng" dirty="0">
                <a:solidFill>
                  <a:schemeClr val="tx1"/>
                </a:solidFill>
                <a:latin typeface="Calibri" panose="020F0502020204030204" pitchFamily="34" charset="0"/>
                <a:cs typeface="Calibri" panose="020F0502020204030204" pitchFamily="34" charset="0"/>
              </a:rPr>
              <a:t>external</a:t>
            </a:r>
            <a:r>
              <a:rPr lang="en-US" i="1" dirty="0">
                <a:solidFill>
                  <a:schemeClr val="tx1"/>
                </a:solidFill>
                <a:latin typeface="Calibri" panose="020F0502020204030204" pitchFamily="34" charset="0"/>
                <a:cs typeface="Calibri" panose="020F0502020204030204" pitchFamily="34" charset="0"/>
              </a:rPr>
              <a:t> demand </a:t>
            </a:r>
            <a:r>
              <a:rPr lang="en-US" dirty="0">
                <a:solidFill>
                  <a:schemeClr val="tx1"/>
                </a:solidFill>
                <a:latin typeface="Calibri" panose="020F0502020204030204" pitchFamily="34" charset="0"/>
                <a:cs typeface="Calibri" panose="020F0502020204030204" pitchFamily="34" charset="0"/>
              </a:rPr>
              <a:t>than its democratic “counterfactual”</a:t>
            </a:r>
          </a:p>
          <a:p>
            <a:pPr marL="571500" lvl="1">
              <a:lnSpc>
                <a:spcPct val="150000"/>
              </a:lnSpc>
              <a:buClr>
                <a:schemeClr val="dk1"/>
              </a:buClr>
              <a:buSzPts val="1800"/>
            </a:pPr>
            <a:r>
              <a:rPr lang="en-US" dirty="0">
                <a:solidFill>
                  <a:schemeClr val="dk1"/>
                </a:solidFill>
                <a:latin typeface="Calibri" panose="020F0502020204030204" pitchFamily="34" charset="0"/>
                <a:cs typeface="Calibri" panose="020F0502020204030204" pitchFamily="34" charset="0"/>
              </a:rPr>
              <a:t>              Though</a:t>
            </a:r>
            <a:r>
              <a:rPr lang="en-US" i="1" dirty="0">
                <a:solidFill>
                  <a:schemeClr val="dk1"/>
                </a:solidFill>
                <a:latin typeface="Calibri" panose="020F0502020204030204" pitchFamily="34" charset="0"/>
                <a:cs typeface="Calibri" panose="020F0502020204030204" pitchFamily="34" charset="0"/>
              </a:rPr>
              <a:t> weaker</a:t>
            </a:r>
            <a:r>
              <a:rPr lang="en-US" dirty="0">
                <a:solidFill>
                  <a:schemeClr val="dk1"/>
                </a:solidFill>
                <a:latin typeface="Calibri" panose="020F0502020204030204" pitchFamily="34" charset="0"/>
                <a:cs typeface="Calibri" panose="020F0502020204030204" pitchFamily="34" charset="0"/>
              </a:rPr>
              <a:t> </a:t>
            </a:r>
            <a:r>
              <a:rPr lang="en-US" i="1" u="sng" dirty="0">
                <a:solidFill>
                  <a:schemeClr val="tx1"/>
                </a:solidFill>
                <a:latin typeface="Calibri" panose="020F0502020204030204" pitchFamily="34" charset="0"/>
                <a:cs typeface="Calibri" panose="020F0502020204030204" pitchFamily="34" charset="0"/>
              </a:rPr>
              <a:t>internal</a:t>
            </a:r>
            <a:r>
              <a:rPr lang="en-US" i="1" dirty="0">
                <a:solidFill>
                  <a:schemeClr val="tx1"/>
                </a:solidFill>
                <a:latin typeface="Calibri" panose="020F0502020204030204" pitchFamily="34" charset="0"/>
                <a:cs typeface="Calibri" panose="020F0502020204030204" pitchFamily="34" charset="0"/>
              </a:rPr>
              <a:t> demand </a:t>
            </a:r>
            <a:r>
              <a:rPr lang="en-US" dirty="0">
                <a:solidFill>
                  <a:schemeClr val="tx1"/>
                </a:solidFill>
                <a:latin typeface="Calibri" panose="020F0502020204030204" pitchFamily="34" charset="0"/>
                <a:cs typeface="Calibri" panose="020F0502020204030204" pitchFamily="34" charset="0"/>
              </a:rPr>
              <a:t>(due to </a:t>
            </a:r>
            <a:r>
              <a:rPr lang="en-US" dirty="0">
                <a:solidFill>
                  <a:schemeClr val="dk1"/>
                </a:solidFill>
                <a:latin typeface="Calibri" panose="020F0502020204030204" pitchFamily="34" charset="0"/>
                <a:cs typeface="Calibri" panose="020F0502020204030204" pitchFamily="34" charset="0"/>
              </a:rPr>
              <a:t>non-inclusive poli. Inst.) </a:t>
            </a:r>
            <a:r>
              <a:rPr lang="en-US" dirty="0">
                <a:solidFill>
                  <a:schemeClr val="dk1"/>
                </a:solidFill>
                <a:latin typeface="Calibri" panose="020F0502020204030204" pitchFamily="34" charset="0"/>
                <a:cs typeface="Calibri" panose="020F0502020204030204" pitchFamily="34" charset="0"/>
                <a:sym typeface="Wingdings" pitchFamily="2" charset="2"/>
              </a:rPr>
              <a:t>–– fundamental issue abs. globalization</a:t>
            </a:r>
            <a:endParaRPr lang="en-US"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endParaRPr lang="en-US" dirty="0">
              <a:solidFill>
                <a:schemeClr val="tx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lvl="2" indent="-342900">
              <a:buClr>
                <a:schemeClr val="dk1"/>
              </a:buClr>
              <a:buSzPts val="1800"/>
              <a:buChar char="●"/>
            </a:pPr>
            <a:endParaRPr sz="1600" dirty="0">
              <a:solidFill>
                <a:schemeClr val="dk1"/>
              </a:solidFill>
              <a:latin typeface="Calibri" panose="020F0502020204030204" pitchFamily="34" charset="0"/>
              <a:cs typeface="Calibri" panose="020F0502020204030204" pitchFamily="34" charset="0"/>
            </a:endParaRPr>
          </a:p>
        </p:txBody>
      </p:sp>
      <p:pic>
        <p:nvPicPr>
          <p:cNvPr id="2" name="Google Shape;103;p17">
            <a:extLst>
              <a:ext uri="{FF2B5EF4-FFF2-40B4-BE49-F238E27FC236}">
                <a16:creationId xmlns:a16="http://schemas.microsoft.com/office/drawing/2014/main" id="{1EAE8A3D-544B-2707-5CB0-A414A5E86D16}"/>
              </a:ext>
            </a:extLst>
          </p:cNvPr>
          <p:cNvPicPr preferRelativeResize="0"/>
          <p:nvPr/>
        </p:nvPicPr>
        <p:blipFill>
          <a:blip r:embed="rId3">
            <a:alphaModFix/>
          </a:blip>
          <a:stretch>
            <a:fillRect/>
          </a:stretch>
        </p:blipFill>
        <p:spPr>
          <a:xfrm rot="10800000">
            <a:off x="1030573" y="3127921"/>
            <a:ext cx="315625" cy="521212"/>
          </a:xfrm>
          <a:prstGeom prst="rect">
            <a:avLst/>
          </a:prstGeom>
          <a:noFill/>
          <a:ln>
            <a:noFill/>
          </a:ln>
        </p:spPr>
      </p:pic>
      <p:pic>
        <p:nvPicPr>
          <p:cNvPr id="3" name="Google Shape;103;p17">
            <a:extLst>
              <a:ext uri="{FF2B5EF4-FFF2-40B4-BE49-F238E27FC236}">
                <a16:creationId xmlns:a16="http://schemas.microsoft.com/office/drawing/2014/main" id="{6F1D3E83-2CC9-6E0D-E741-F4A28610CE43}"/>
              </a:ext>
            </a:extLst>
          </p:cNvPr>
          <p:cNvPicPr preferRelativeResize="0"/>
          <p:nvPr/>
        </p:nvPicPr>
        <p:blipFill>
          <a:blip r:embed="rId3">
            <a:alphaModFix/>
          </a:blip>
          <a:stretch>
            <a:fillRect/>
          </a:stretch>
        </p:blipFill>
        <p:spPr>
          <a:xfrm>
            <a:off x="6404197" y="2050538"/>
            <a:ext cx="315625" cy="521212"/>
          </a:xfrm>
          <a:prstGeom prst="rect">
            <a:avLst/>
          </a:prstGeom>
          <a:noFill/>
          <a:ln>
            <a:noFill/>
          </a:ln>
        </p:spPr>
      </p:pic>
      <p:sp>
        <p:nvSpPr>
          <p:cNvPr id="5" name="TextBox 4">
            <a:extLst>
              <a:ext uri="{FF2B5EF4-FFF2-40B4-BE49-F238E27FC236}">
                <a16:creationId xmlns:a16="http://schemas.microsoft.com/office/drawing/2014/main" id="{E2B30B83-DBF1-A770-96A0-F09858E38249}"/>
              </a:ext>
            </a:extLst>
          </p:cNvPr>
          <p:cNvSpPr txBox="1"/>
          <p:nvPr/>
        </p:nvSpPr>
        <p:spPr>
          <a:xfrm>
            <a:off x="6812280" y="2141978"/>
            <a:ext cx="4608576" cy="307777"/>
          </a:xfrm>
          <a:prstGeom prst="rect">
            <a:avLst/>
          </a:prstGeom>
          <a:noFill/>
        </p:spPr>
        <p:txBody>
          <a:bodyPr wrap="square">
            <a:spAutoFit/>
          </a:bodyPr>
          <a:lstStyle/>
          <a:p>
            <a:r>
              <a:rPr lang="en-US" sz="1400" b="1" dirty="0">
                <a:solidFill>
                  <a:schemeClr val="tx1"/>
                </a:solidFill>
                <a:latin typeface="Calibri" panose="020F0502020204030204" pitchFamily="34" charset="0"/>
                <a:cs typeface="Calibri" panose="020F0502020204030204" pitchFamily="34" charset="0"/>
              </a:rPr>
              <a:t>scope condition</a:t>
            </a:r>
            <a:endParaRPr lang="en-US" dirty="0"/>
          </a:p>
        </p:txBody>
      </p:sp>
      <p:cxnSp>
        <p:nvCxnSpPr>
          <p:cNvPr id="8" name="Curved Connector 7">
            <a:extLst>
              <a:ext uri="{FF2B5EF4-FFF2-40B4-BE49-F238E27FC236}">
                <a16:creationId xmlns:a16="http://schemas.microsoft.com/office/drawing/2014/main" id="{3682D1B2-2136-E04C-02B9-58F9F49B16DD}"/>
              </a:ext>
            </a:extLst>
          </p:cNvPr>
          <p:cNvCxnSpPr>
            <a:cxnSpLocks/>
          </p:cNvCxnSpPr>
          <p:nvPr/>
        </p:nvCxnSpPr>
        <p:spPr>
          <a:xfrm>
            <a:off x="713232" y="3127921"/>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0">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allAtOnce"/>
      <p:bldP spid="5"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89500</TotalTime>
  <Words>2006</Words>
  <Application>Microsoft Macintosh PowerPoint</Application>
  <PresentationFormat>On-screen Show (16:9)</PresentationFormat>
  <Paragraphs>204</Paragraphs>
  <Slides>34</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220</cp:revision>
  <dcterms:modified xsi:type="dcterms:W3CDTF">2025-10-03T14:09:18Z</dcterms:modified>
</cp:coreProperties>
</file>